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0"/>
  </p:notesMasterIdLst>
  <p:handoutMasterIdLst>
    <p:handoutMasterId r:id="rId61"/>
  </p:handoutMasterIdLst>
  <p:sldIdLst>
    <p:sldId id="525" r:id="rId2"/>
    <p:sldId id="591" r:id="rId3"/>
    <p:sldId id="610" r:id="rId4"/>
    <p:sldId id="543" r:id="rId5"/>
    <p:sldId id="594" r:id="rId6"/>
    <p:sldId id="612" r:id="rId7"/>
    <p:sldId id="582" r:id="rId8"/>
    <p:sldId id="626" r:id="rId9"/>
    <p:sldId id="651" r:id="rId10"/>
    <p:sldId id="541" r:id="rId11"/>
    <p:sldId id="627" r:id="rId12"/>
    <p:sldId id="557" r:id="rId13"/>
    <p:sldId id="659" r:id="rId14"/>
    <p:sldId id="658" r:id="rId15"/>
    <p:sldId id="662" r:id="rId16"/>
    <p:sldId id="705" r:id="rId17"/>
    <p:sldId id="663" r:id="rId18"/>
    <p:sldId id="661" r:id="rId19"/>
    <p:sldId id="624" r:id="rId20"/>
    <p:sldId id="625" r:id="rId21"/>
    <p:sldId id="652" r:id="rId22"/>
    <p:sldId id="685" r:id="rId23"/>
    <p:sldId id="665" r:id="rId24"/>
    <p:sldId id="666" r:id="rId25"/>
    <p:sldId id="686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657" r:id="rId36"/>
    <p:sldId id="704" r:id="rId37"/>
    <p:sldId id="671" r:id="rId38"/>
    <p:sldId id="672" r:id="rId39"/>
    <p:sldId id="682" r:id="rId40"/>
    <p:sldId id="683" r:id="rId41"/>
    <p:sldId id="681" r:id="rId42"/>
    <p:sldId id="673" r:id="rId43"/>
    <p:sldId id="674" r:id="rId44"/>
    <p:sldId id="675" r:id="rId45"/>
    <p:sldId id="676" r:id="rId46"/>
    <p:sldId id="677" r:id="rId47"/>
    <p:sldId id="706" r:id="rId48"/>
    <p:sldId id="684" r:id="rId49"/>
    <p:sldId id="654" r:id="rId50"/>
    <p:sldId id="707" r:id="rId51"/>
    <p:sldId id="710" r:id="rId52"/>
    <p:sldId id="709" r:id="rId53"/>
    <p:sldId id="708" r:id="rId54"/>
    <p:sldId id="711" r:id="rId55"/>
    <p:sldId id="712" r:id="rId56"/>
    <p:sldId id="713" r:id="rId57"/>
    <p:sldId id="655" r:id="rId58"/>
    <p:sldId id="656" r:id="rId59"/>
  </p:sldIdLst>
  <p:sldSz cx="9144000" cy="6858000" type="screen4x3"/>
  <p:notesSz cx="6805613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DD"/>
    <a:srgbClr val="FFBECD"/>
    <a:srgbClr val="4CA05C"/>
    <a:srgbClr val="FF3F9F"/>
    <a:srgbClr val="FF4142"/>
    <a:srgbClr val="FF2C66"/>
    <a:srgbClr val="8137B7"/>
    <a:srgbClr val="FF3300"/>
    <a:srgbClr val="FF66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94" autoAdjust="0"/>
    <p:restoredTop sz="87901" autoAdjust="0"/>
  </p:normalViewPr>
  <p:slideViewPr>
    <p:cSldViewPr>
      <p:cViewPr varScale="1">
        <p:scale>
          <a:sx n="92" d="100"/>
          <a:sy n="92" d="100"/>
        </p:scale>
        <p:origin x="624" y="96"/>
      </p:cViewPr>
      <p:guideLst>
        <p:guide orient="horz" pos="3936"/>
        <p:guide pos="2880"/>
      </p:guideLst>
    </p:cSldViewPr>
  </p:slideViewPr>
  <p:outlineViewPr>
    <p:cViewPr>
      <p:scale>
        <a:sx n="33" d="100"/>
        <a:sy n="33" d="100"/>
      </p:scale>
      <p:origin x="0" y="40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6344"/>
    </p:cViewPr>
  </p:sorterViewPr>
  <p:notesViewPr>
    <p:cSldViewPr>
      <p:cViewPr>
        <p:scale>
          <a:sx n="150" d="100"/>
          <a:sy n="150" d="100"/>
        </p:scale>
        <p:origin x="2496" y="-228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allen\Google%20&#38642;&#31471;&#30828;&#30879;\_Study\_NCTU_Thesis\_04_Implement\_Thesis_Data\&#23526;&#20316;&#36039;&#2600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charset="0"/>
              <a:ea typeface="Arial Black" charset="0"/>
              <a:cs typeface="Arial Black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工作表1!$F$1</c:f>
              <c:strCache>
                <c:ptCount val="1"/>
                <c:pt idx="0">
                  <c:v>mins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Black" charset="0"/>
                    <a:ea typeface="Arial Black" charset="0"/>
                    <a:cs typeface="Arial Black" charset="0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工作表1!$B$2:$B$7</c:f>
              <c:numCache>
                <c:formatCode>General</c:formatCode>
                <c:ptCount val="6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</c:numCache>
            </c:numRef>
          </c:cat>
          <c:val>
            <c:numRef>
              <c:f>工作表1!$F$2:$F$7</c:f>
              <c:numCache>
                <c:formatCode>0.00_ </c:formatCode>
                <c:ptCount val="6"/>
                <c:pt idx="0">
                  <c:v>912.33333333333326</c:v>
                </c:pt>
                <c:pt idx="1">
                  <c:v>2643.6666666666652</c:v>
                </c:pt>
                <c:pt idx="2">
                  <c:v>6010.5</c:v>
                </c:pt>
                <c:pt idx="3">
                  <c:v>8626</c:v>
                </c:pt>
                <c:pt idx="4">
                  <c:v>12101.66666666667</c:v>
                </c:pt>
                <c:pt idx="5">
                  <c:v>21144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680528"/>
        <c:axId val="121679968"/>
      </c:barChart>
      <c:catAx>
        <c:axId val="12168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pPr>
            <a:endParaRPr lang="zh-TW"/>
          </a:p>
        </c:txPr>
        <c:crossAx val="121679968"/>
        <c:crosses val="autoZero"/>
        <c:auto val="1"/>
        <c:lblAlgn val="ctr"/>
        <c:lblOffset val="100"/>
        <c:noMultiLvlLbl val="0"/>
      </c:catAx>
      <c:valAx>
        <c:axId val="12167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charset="0"/>
                <a:ea typeface="Arial Black" charset="0"/>
                <a:cs typeface="Arial Black" charset="0"/>
              </a:defRPr>
            </a:pPr>
            <a:endParaRPr lang="zh-TW"/>
          </a:p>
        </c:txPr>
        <c:crossAx val="121680528"/>
        <c:crosses val="autoZero"/>
        <c:crossBetween val="between"/>
      </c:valAx>
      <c:spPr>
        <a:noFill/>
        <a:ln>
          <a:solidFill>
            <a:schemeClr val="accent4">
              <a:alpha val="3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>
          <a:latin typeface="Arial Black" charset="0"/>
          <a:ea typeface="Arial Black" charset="0"/>
          <a:cs typeface="Arial Black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338" y="0"/>
            <a:ext cx="29972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1025"/>
            <a:ext cx="2921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338" y="9471025"/>
            <a:ext cx="29972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1pPr>
          </a:lstStyle>
          <a:p>
            <a:pPr>
              <a:defRPr/>
            </a:pPr>
            <a:fld id="{FFF68809-523B-4DA9-B6C9-F4DE4F7EF0B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8299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t" anchorCtr="0" compatLnSpc="1">
            <a:prstTxWarp prst="textNoShape">
              <a:avLst/>
            </a:prstTxWarp>
          </a:bodyPr>
          <a:lstStyle>
            <a:lvl1pPr algn="l" defTabSz="917575">
              <a:defRPr kumimoji="1" sz="1200" b="0">
                <a:solidFill>
                  <a:schemeClr val="tx1"/>
                </a:solidFill>
                <a:latin typeface="Footlight MT Light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t" anchorCtr="0" compatLnSpc="1">
            <a:prstTxWarp prst="textNoShape">
              <a:avLst/>
            </a:prstTxWarp>
          </a:bodyPr>
          <a:lstStyle>
            <a:lvl1pPr algn="r" defTabSz="917575">
              <a:defRPr kumimoji="1" sz="1200" b="0">
                <a:solidFill>
                  <a:schemeClr val="tx1"/>
                </a:solidFill>
                <a:latin typeface="Footlight MT Light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19638"/>
            <a:ext cx="4986337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b" anchorCtr="0" compatLnSpc="1">
            <a:prstTxWarp prst="textNoShape">
              <a:avLst/>
            </a:prstTxWarp>
          </a:bodyPr>
          <a:lstStyle>
            <a:lvl1pPr algn="l" defTabSz="917575">
              <a:defRPr kumimoji="1" sz="1200" b="0">
                <a:solidFill>
                  <a:schemeClr val="tx1"/>
                </a:solidFill>
                <a:latin typeface="Footlight MT Light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67" tIns="45884" rIns="91767" bIns="45884" numCol="1" anchor="b" anchorCtr="0" compatLnSpc="1">
            <a:prstTxWarp prst="textNoShape">
              <a:avLst/>
            </a:prstTxWarp>
          </a:bodyPr>
          <a:lstStyle>
            <a:lvl1pPr algn="r" defTabSz="917575">
              <a:defRPr kumimoji="1" sz="1200" b="0">
                <a:solidFill>
                  <a:schemeClr val="tx1"/>
                </a:solidFill>
                <a:latin typeface="Footlight MT Light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F5B119E6-CF16-4D18-A8B2-4C289EC8F6A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60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hatteredNirvana/pregel-a-system-for-largescale-graph-processi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6C50C-BE84-48C7-994D-7351A7E0EB1E}" type="slidenum">
              <a:rPr lang="zh-TW" altLang="en-US" smtClean="0"/>
              <a:pPr/>
              <a:t>1</a:t>
            </a:fld>
            <a:endParaRPr lang="en-US" altLang="zh-TW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7576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i="1" dirty="0" smtClean="0">
                <a:solidFill>
                  <a:srgbClr val="FF0000"/>
                </a:solidFill>
              </a:rPr>
              <a:t>Node Explosion Transformation </a:t>
            </a:r>
            <a:r>
              <a:rPr lang="en-US" altLang="zh-TW" i="1" dirty="0" smtClean="0"/>
              <a:t>by </a:t>
            </a:r>
            <a:r>
              <a:rPr lang="en-US" altLang="zh-TW" dirty="0" err="1" smtClean="0"/>
              <a:t>Spiess</a:t>
            </a:r>
            <a:r>
              <a:rPr lang="en-US" altLang="zh-TW" dirty="0" smtClean="0"/>
              <a:t>  and  Florian,1989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664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en.wikipedia.org</a:t>
            </a:r>
            <a:r>
              <a:rPr kumimoji="1" lang="en-US" altLang="zh-TW" dirty="0" smtClean="0"/>
              <a:t>/wiki/</a:t>
            </a:r>
            <a:r>
              <a:rPr kumimoji="1" lang="en-US" altLang="zh-TW" dirty="0" err="1" smtClean="0"/>
              <a:t>Dijkstra's_algorithm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2502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en.wikipedia.org</a:t>
            </a:r>
            <a:r>
              <a:rPr kumimoji="1" lang="en-US" altLang="zh-TW" dirty="0" smtClean="0"/>
              <a:t>/wiki/</a:t>
            </a:r>
            <a:r>
              <a:rPr kumimoji="1" lang="en-US" altLang="zh-TW" dirty="0" err="1" smtClean="0"/>
              <a:t>Dijkstra's_algorithm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2502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en.wikipedia.org</a:t>
            </a:r>
            <a:r>
              <a:rPr kumimoji="1" lang="en-US" altLang="zh-TW" dirty="0" smtClean="0"/>
              <a:t>/wiki/</a:t>
            </a:r>
            <a:r>
              <a:rPr kumimoji="1" lang="en-US" altLang="zh-TW" dirty="0" err="1" smtClean="0"/>
              <a:t>Dijkstra's_algorithm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678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367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傳統</a:t>
            </a:r>
            <a:r>
              <a:rPr kumimoji="1" lang="en-US" altLang="zh-TW" dirty="0" err="1" smtClean="0"/>
              <a:t>SSSp</a:t>
            </a:r>
            <a:r>
              <a:rPr kumimoji="1" lang="en-US" altLang="zh-TW" dirty="0" smtClean="0"/>
              <a:t> vs </a:t>
            </a:r>
            <a:r>
              <a:rPr kumimoji="1" lang="en-US" altLang="zh-TW" dirty="0" err="1" smtClean="0"/>
              <a:t>pregel</a:t>
            </a:r>
            <a:endParaRPr kumimoji="1" lang="en-US" altLang="zh-TW" dirty="0" smtClean="0"/>
          </a:p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www.slideshare.net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binzhao</a:t>
            </a:r>
            <a:r>
              <a:rPr kumimoji="1" lang="en-US" altLang="zh-TW" dirty="0" smtClean="0"/>
              <a:t>/2010pregel</a:t>
            </a:r>
            <a:endParaRPr kumimoji="1" lang="zh-TW" altLang="en-US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www.slideshare.net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WeiruDai</a:t>
            </a:r>
            <a:r>
              <a:rPr kumimoji="1" lang="en-US" altLang="zh-TW" dirty="0" smtClean="0"/>
              <a:t>/pregel-27339969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http://</a:t>
            </a:r>
            <a:r>
              <a:rPr kumimoji="1" lang="en-US" altLang="zh-TW" dirty="0" err="1" smtClean="0"/>
              <a:t>www.slideshare.net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WeiruDai</a:t>
            </a:r>
            <a:r>
              <a:rPr kumimoji="1" lang="en-US" altLang="zh-TW" dirty="0" smtClean="0"/>
              <a:t>/pregel-27339969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149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0432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824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2054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6236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http://imp.5284.com.tw:3621/TaipeiBusService/Route.aspx?DataFormat=json&amp;DataSource=tp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1310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Source:</a:t>
            </a:r>
          </a:p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github.com</a:t>
            </a:r>
            <a:r>
              <a:rPr kumimoji="1" lang="en-US" altLang="zh-TW" dirty="0" smtClean="0"/>
              <a:t>/apache/spark/blob/master/</a:t>
            </a:r>
            <a:r>
              <a:rPr kumimoji="1" lang="en-US" altLang="zh-TW" dirty="0" err="1" smtClean="0"/>
              <a:t>graphx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src</a:t>
            </a:r>
            <a:r>
              <a:rPr kumimoji="1" lang="en-US" altLang="zh-TW" dirty="0" smtClean="0"/>
              <a:t>/main/</a:t>
            </a:r>
            <a:r>
              <a:rPr kumimoji="1" lang="en-US" altLang="zh-TW" dirty="0" err="1" smtClean="0"/>
              <a:t>scala</a:t>
            </a:r>
            <a:r>
              <a:rPr kumimoji="1" lang="en-US" altLang="zh-TW" dirty="0" smtClean="0"/>
              <a:t>/org/apache/spark/</a:t>
            </a:r>
            <a:r>
              <a:rPr kumimoji="1" lang="en-US" altLang="zh-TW" dirty="0" err="1" smtClean="0"/>
              <a:t>graphx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PartitionStrategy.scala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9546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8155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9655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Why spark https://</a:t>
            </a:r>
            <a:r>
              <a:rPr lang="en-US" altLang="zh-TW" dirty="0" err="1" smtClean="0"/>
              <a:t>gigaom.com</a:t>
            </a:r>
            <a:r>
              <a:rPr lang="en-US" altLang="zh-TW" dirty="0" smtClean="0"/>
              <a:t>/2014/06/28/4-reasons-why-spark-could-jolt-hadoop-into-hyperdrive/</a:t>
            </a:r>
            <a:endParaRPr lang="zh-TW" altLang="en-US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Memory</a:t>
            </a:r>
            <a:r>
              <a:rPr lang="en-US" altLang="zh-TW" baseline="0" dirty="0" smtClean="0"/>
              <a:t> is cheap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www.jcmit.com</a:t>
            </a:r>
            <a:r>
              <a:rPr lang="en-US" altLang="zh-TW" dirty="0" smtClean="0"/>
              <a:t>/mem2015.htm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913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824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7414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 Travel planning has always been important needs of people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(2014/8/15 17:00) -----</a:t>
            </a:r>
          </a:p>
          <a:p>
            <a:r>
              <a:rPr kumimoji="1" lang="zh-TW" altLang="en-US" dirty="0"/>
              <a:t>增加-情境</a:t>
            </a:r>
          </a:p>
          <a:p>
            <a:r>
              <a:rPr kumimoji="1" lang="zh-TW" altLang="en-US" dirty="0"/>
              <a:t>基本目的強調</a:t>
            </a:r>
          </a:p>
          <a:p>
            <a:r>
              <a:rPr kumimoji="1" lang="zh-TW" altLang="en-US" dirty="0"/>
              <a:t>為何需要巨量分析</a:t>
            </a:r>
          </a:p>
          <a:p>
            <a:r>
              <a:rPr kumimoji="1" lang="zh-TW" altLang="en-US" dirty="0"/>
              <a:t>32000 公車站牌</a:t>
            </a:r>
          </a:p>
          <a:p>
            <a:r>
              <a:rPr kumimoji="1" lang="zh-TW" altLang="en-US" dirty="0"/>
              <a:t>十字路</a:t>
            </a:r>
            <a:r>
              <a:rPr kumimoji="1" lang="zh-TW" altLang="en-US" dirty="0" smtClean="0"/>
              <a:t>口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==</a:t>
            </a:r>
          </a:p>
          <a:p>
            <a:r>
              <a:rPr lang="zh-TW" altLang="en-US" dirty="0" smtClean="0"/>
              <a:t>智慧型運輸系統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行前旅運規劃一直是重要的研究課題。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</a:t>
            </a:r>
            <a:r>
              <a:rPr lang="zh-TW" altLang="zh-TW" dirty="0" smtClean="0"/>
              <a:t>係應用</a:t>
            </a:r>
            <a:r>
              <a:rPr lang="zh-TW" altLang="zh-TW" dirty="0" smtClean="0">
                <a:solidFill>
                  <a:srgbClr val="FF0000"/>
                </a:solidFill>
              </a:rPr>
              <a:t>資訊</a:t>
            </a:r>
            <a:r>
              <a:rPr lang="zh-TW" altLang="zh-TW" dirty="0" smtClean="0"/>
              <a:t>、通信、電子、控制、</a:t>
            </a:r>
            <a:r>
              <a:rPr lang="zh-TW" altLang="zh-TW" dirty="0" smtClean="0">
                <a:solidFill>
                  <a:srgbClr val="FF0000"/>
                </a:solidFill>
              </a:rPr>
              <a:t>運輸及管理</a:t>
            </a:r>
            <a:r>
              <a:rPr lang="zh-TW" altLang="zh-TW" dirty="0" smtClean="0"/>
              <a:t>等技術，改善既有運輸系統服務效率，優化用路人服務品質，並提昇用路安全與落實環境保護，以確保永續運輸發展之過程。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目的：</a:t>
            </a:r>
            <a:r>
              <a:rPr lang="zh-TW" altLang="zh-TW" dirty="0" smtClean="0"/>
              <a:t>提供</a:t>
            </a:r>
            <a:r>
              <a:rPr lang="zh-TW" altLang="zh-TW" dirty="0" smtClean="0">
                <a:solidFill>
                  <a:srgbClr val="FF0000"/>
                </a:solidFill>
              </a:rPr>
              <a:t>有用</a:t>
            </a:r>
            <a:r>
              <a:rPr lang="zh-TW" altLang="en-US" dirty="0" smtClean="0"/>
              <a:t>、</a:t>
            </a:r>
            <a:r>
              <a:rPr lang="zh-TW" altLang="zh-TW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及</a:t>
            </a:r>
            <a:r>
              <a:rPr lang="zh-TW" altLang="zh-TW" dirty="0" smtClean="0">
                <a:solidFill>
                  <a:srgbClr val="FF0000"/>
                </a:solidFill>
              </a:rPr>
              <a:t>動態</a:t>
            </a:r>
            <a:r>
              <a:rPr lang="zh-TW" altLang="zh-TW" dirty="0" smtClean="0"/>
              <a:t>的交通資訊，營造更智慧化、更便利的交通環境</a:t>
            </a:r>
          </a:p>
          <a:p>
            <a:r>
              <a:rPr lang="en-US" altLang="zh-TW" dirty="0" smtClean="0"/>
              <a:t>Dr. T</a:t>
            </a:r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err="1" smtClean="0"/>
              <a:t>Hadoop</a:t>
            </a:r>
            <a:r>
              <a:rPr lang="zh-TW" altLang="zh-TW" dirty="0" smtClean="0"/>
              <a:t>建</a:t>
            </a:r>
            <a:r>
              <a:rPr lang="zh-TW" altLang="en-US" dirty="0" smtClean="0"/>
              <a:t>置分散式巨量分析之旅運規劃系統，</a:t>
            </a:r>
            <a:r>
              <a:rPr lang="en-US" altLang="zh-TW" dirty="0" smtClean="0"/>
              <a:t>(</a:t>
            </a:r>
            <a:r>
              <a:rPr lang="en-US" altLang="zh-TW" u="sng" dirty="0" smtClean="0"/>
              <a:t>Dr. T </a:t>
            </a:r>
            <a:r>
              <a:rPr lang="zh-TW" altLang="zh-TW" u="sng" dirty="0" smtClean="0"/>
              <a:t>運輸博士</a:t>
            </a:r>
            <a:r>
              <a:rPr lang="en-US" altLang="zh-TW" dirty="0" smtClean="0"/>
              <a:t>) </a:t>
            </a:r>
            <a:r>
              <a:rPr lang="zh-TW" altLang="zh-TW" dirty="0" smtClean="0"/>
              <a:t>提供民眾及用路人整合及互動式</a:t>
            </a:r>
            <a:r>
              <a:rPr lang="zh-TW" altLang="en-US" dirty="0" smtClean="0"/>
              <a:t>旅運規劃</a:t>
            </a:r>
            <a:r>
              <a:rPr lang="zh-TW" altLang="zh-TW" dirty="0" smtClean="0"/>
              <a:t>交通資訊友善諮詢介面，將便利、有用、即時及動態之整合交通資訊提供給民眾，以利民眾行的便利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(T Language 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預估時間：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N1, </a:t>
            </a:r>
            <a:r>
              <a:rPr lang="en-US" altLang="zh-TW" dirty="0" err="1" smtClean="0"/>
              <a:t>StopID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RouteID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BusID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CurrentStop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DestinationStop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IsLastBus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EstimateTime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StopDistance</a:t>
            </a:r>
            <a:r>
              <a:rPr lang="en-US" altLang="zh-TW" dirty="0" smtClean="0"/>
              <a:t>, Direction</a:t>
            </a:r>
          </a:p>
          <a:p>
            <a:pPr lvl="1"/>
            <a:r>
              <a:rPr lang="en-US" altLang="zh-TW" dirty="0" smtClean="0"/>
              <a:t>N1,39507,10848,222236718,39500,39515,0,599,7,0,2,140918201155,08173984,140918201155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A1,Cmp,BusID,DutyStatus,BusStatus,PathAttribueID,GoBack,X,Y,Speed,Azimuth,GPSTime</a:t>
            </a:r>
          </a:p>
          <a:p>
            <a:pPr lvl="1"/>
            <a:r>
              <a:rPr lang="en-US" altLang="zh-TW" dirty="0" smtClean="0"/>
              <a:t>A1,800,222236672,1,0,108480,0,121.560699,25.058846,0.000000,261.059998,201447,1,140918201449,00051693,140918201449</a:t>
            </a:r>
          </a:p>
          <a:p>
            <a:pPr lvl="1"/>
            <a:endParaRPr lang="zh-TW" altLang="en-US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882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Global itinerary planning site: </a:t>
            </a:r>
            <a:r>
              <a:rPr kumimoji="1" lang="en-US" altLang="zh-TW" dirty="0" err="1" smtClean="0"/>
              <a:t>goolge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Lack of dynamic information with itinerary planning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DB1C0-327C-4739-9B2A-5237E18DC3DC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67288" cy="3725863"/>
          </a:xfrm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zh-TW" dirty="0" smtClean="0"/>
              <a:t>2</a:t>
            </a:r>
            <a:r>
              <a:rPr lang="en-US" altLang="zh-TW" dirty="0" smtClean="0"/>
              <a:t> e-</a:t>
            </a:r>
            <a:r>
              <a:rPr lang="en-US" altLang="zh-TW" dirty="0" err="1" smtClean="0"/>
              <a:t>iot</a:t>
            </a:r>
            <a:endParaRPr lang="en-US" altLang="zh-TW" dirty="0" smtClean="0"/>
          </a:p>
          <a:p>
            <a:r>
              <a:rPr lang="en-US" altLang="zh-TW" dirty="0" smtClean="0"/>
              <a:t>http://e-</a:t>
            </a:r>
            <a:r>
              <a:rPr lang="en-US" altLang="zh-TW" dirty="0" err="1" smtClean="0"/>
              <a:t>iot.iot.gov.tw</a:t>
            </a:r>
            <a:r>
              <a:rPr lang="en-US" altLang="zh-TW" dirty="0" smtClean="0"/>
              <a:t>/</a:t>
            </a:r>
          </a:p>
          <a:p>
            <a:r>
              <a:rPr lang="zh-TW" altLang="zh-TW" dirty="0" smtClean="0"/>
              <a:t>3</a:t>
            </a:r>
            <a:r>
              <a:rPr lang="en-US" altLang="zh-TW" dirty="0" smtClean="0"/>
              <a:t>.Taipei 5284</a:t>
            </a:r>
          </a:p>
          <a:p>
            <a:r>
              <a:rPr lang="en-US" altLang="zh-TW" dirty="0" smtClean="0"/>
              <a:t>http://www.5284.com.tw/</a:t>
            </a:r>
            <a:r>
              <a:rPr lang="en-US" altLang="zh-TW" dirty="0" err="1" smtClean="0"/>
              <a:t>Dybus.aspx?Lang</a:t>
            </a:r>
            <a:r>
              <a:rPr lang="en-US" altLang="zh-TW" dirty="0" smtClean="0"/>
              <a:t>=En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台南觀光導遊系統</a:t>
            </a:r>
            <a:endParaRPr lang="en-US" altLang="zh-TW" dirty="0" smtClean="0"/>
          </a:p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tourguide.tainan.gov.tw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tnbus</a:t>
            </a:r>
            <a:r>
              <a:rPr lang="en-US" altLang="zh-TW" dirty="0" smtClean="0"/>
              <a:t>/</a:t>
            </a:r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香港城巴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www.nwstbus.com.hk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routesearch.aspx?t</a:t>
            </a:r>
            <a:r>
              <a:rPr lang="en-US" altLang="zh-TW" dirty="0" smtClean="0"/>
              <a:t>=1411047817620&amp;intLangID=1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7. London</a:t>
            </a:r>
          </a:p>
          <a:p>
            <a:r>
              <a:rPr lang="en-US" altLang="zh-TW" dirty="0" smtClean="0"/>
              <a:t>https://</a:t>
            </a:r>
            <a:r>
              <a:rPr lang="en-US" altLang="zh-TW" dirty="0" err="1" smtClean="0"/>
              <a:t>www.tfl.gov.uk</a:t>
            </a:r>
            <a:r>
              <a:rPr lang="en-US" altLang="zh-TW" dirty="0" smtClean="0"/>
              <a:t>/plan-a-journey/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8.TakeTransit Trip Planner</a:t>
            </a:r>
          </a:p>
          <a:p>
            <a:r>
              <a:rPr lang="en-US" altLang="zh-TW" dirty="0" smtClean="0"/>
              <a:t>San Francisco Bay Area</a:t>
            </a:r>
          </a:p>
          <a:p>
            <a:r>
              <a:rPr lang="en-US" altLang="zh-TW" dirty="0" smtClean="0"/>
              <a:t>http://tripplanner.transit.511.org/</a:t>
            </a:r>
            <a:r>
              <a:rPr lang="en-US" altLang="zh-TW" dirty="0" err="1" smtClean="0"/>
              <a:t>mtc</a:t>
            </a:r>
            <a:r>
              <a:rPr lang="en-US" altLang="zh-TW" dirty="0" smtClean="0"/>
              <a:t>/XSLT_TRIP_REQUEST2?language=</a:t>
            </a:r>
            <a:r>
              <a:rPr lang="en-US" altLang="zh-TW" dirty="0" err="1" smtClean="0"/>
              <a:t>en&amp;itdLPxx_homepage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secondStep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9. OTCA </a:t>
            </a:r>
            <a:r>
              <a:rPr lang="zh-TW" altLang="en-US" dirty="0" smtClean="0"/>
              <a:t>加洲</a:t>
            </a:r>
            <a:r>
              <a:rPr lang="en-US" altLang="zh-TW" dirty="0" smtClean="0"/>
              <a:t>(Orange County </a:t>
            </a:r>
            <a:r>
              <a:rPr lang="en-US" altLang="zh-TW" dirty="0" err="1" smtClean="0"/>
              <a:t>Transporttion</a:t>
            </a:r>
            <a:r>
              <a:rPr lang="en-US" altLang="zh-TW" dirty="0" smtClean="0"/>
              <a:t> Authority)</a:t>
            </a:r>
          </a:p>
          <a:p>
            <a:r>
              <a:rPr lang="en-US" altLang="zh-TW" dirty="0" smtClean="0"/>
              <a:t>https://</a:t>
            </a:r>
            <a:r>
              <a:rPr lang="en-US" altLang="zh-TW" dirty="0" err="1" smtClean="0"/>
              <a:t>play.google.com</a:t>
            </a:r>
            <a:r>
              <a:rPr lang="en-US" altLang="zh-TW" dirty="0" smtClean="0"/>
              <a:t>/store/apps/</a:t>
            </a:r>
            <a:r>
              <a:rPr lang="en-US" altLang="zh-TW" dirty="0" err="1" smtClean="0"/>
              <a:t>details?id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org.busbrothers.anystop.orangecounty&amp;hl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zh_TW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en-US" altLang="zh-TW" baseline="0" dirty="0" smtClean="0"/>
              <a:t> 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Metro Trip Planner (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洛杉磯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socaltransport.org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tm_pub_start.php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11 RTD Regional Transportation District (</a:t>
            </a:r>
            <a:r>
              <a:rPr lang="en-US" altLang="zh-TW" dirty="0" err="1" smtClean="0"/>
              <a:t>denver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http://</a:t>
            </a:r>
            <a:r>
              <a:rPr lang="en-US" altLang="zh-TW" dirty="0" err="1" smtClean="0"/>
              <a:t>www.rtd-denver.com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GoogleTripPlanner.shtml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14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Twin Cities Public Transit-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http://</a:t>
            </a:r>
            <a:r>
              <a:rPr kumimoji="1" lang="en-US" altLang="zh-TW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en.wikipedia.org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/wiki/</a:t>
            </a:r>
            <a:r>
              <a:rPr kumimoji="1" lang="en-US" altLang="zh-TW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Metro_Transit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_(Minnesota)</a:t>
            </a:r>
          </a:p>
          <a:p>
            <a:r>
              <a:rPr lang="en-US" altLang="zh-TW" dirty="0" smtClean="0"/>
              <a:t>https://</a:t>
            </a:r>
            <a:r>
              <a:rPr lang="en-US" altLang="zh-TW" dirty="0" err="1" smtClean="0"/>
              <a:t>www.metrotransit.org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imap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map.aspx</a:t>
            </a:r>
            <a:endParaRPr lang="en-US" altLang="zh-TW" dirty="0" smtClean="0"/>
          </a:p>
          <a:p>
            <a:r>
              <a:rPr lang="zh-TW" altLang="en-US" dirty="0" smtClean="0"/>
              <a:t>雙城</a:t>
            </a:r>
            <a:r>
              <a:rPr lang="en-US" altLang="zh-TW" dirty="0" smtClean="0"/>
              <a:t>-</a:t>
            </a:r>
            <a:r>
              <a:rPr lang="zh-TW" altLang="en-US" dirty="0" smtClean="0"/>
              <a:t>聖路易及明尼亞波里</a:t>
            </a:r>
            <a:endParaRPr lang="en-US" altLang="zh-TW" dirty="0" smtClean="0"/>
          </a:p>
          <a:p>
            <a:r>
              <a:rPr lang="en-US" altLang="zh-TW" dirty="0" smtClean="0"/>
              <a:t>https://</a:t>
            </a:r>
            <a:r>
              <a:rPr lang="en-US" altLang="zh-TW" dirty="0" err="1" smtClean="0"/>
              <a:t>tw.knowledge.yahoo.com</a:t>
            </a:r>
            <a:r>
              <a:rPr lang="en-US" altLang="zh-TW" dirty="0" smtClean="0"/>
              <a:t>/question/</a:t>
            </a:r>
            <a:r>
              <a:rPr lang="en-US" altLang="zh-TW" dirty="0" err="1" smtClean="0"/>
              <a:t>question?qid</a:t>
            </a:r>
            <a:r>
              <a:rPr lang="en-US" altLang="zh-TW" dirty="0" smtClean="0"/>
              <a:t>=1405122305433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Minneapolis( and St. Paul, Minnesota transit information.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15</a:t>
            </a:r>
          </a:p>
          <a:p>
            <a:r>
              <a:rPr lang="en-US" altLang="zh-TW" dirty="0" smtClean="0"/>
              <a:t>USA-UTA The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Uath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Transir</a:t>
            </a:r>
            <a:r>
              <a:rPr lang="en-US" altLang="zh-TW" baseline="0" dirty="0" smtClean="0"/>
              <a:t> Authority  </a:t>
            </a:r>
            <a:r>
              <a:rPr lang="en-US" altLang="zh-TW" dirty="0" smtClean="0"/>
              <a:t>http://</a:t>
            </a:r>
            <a:r>
              <a:rPr lang="en-US" altLang="zh-TW" dirty="0" err="1" smtClean="0"/>
              <a:t>www.rideuta.com</a:t>
            </a:r>
            <a:r>
              <a:rPr lang="en-US" altLang="zh-TW" dirty="0" smtClean="0"/>
              <a:t>/mc/?page=</a:t>
            </a:r>
            <a:r>
              <a:rPr lang="en-US" altLang="zh-TW" dirty="0" err="1" smtClean="0"/>
              <a:t>TripPlanner</a:t>
            </a:r>
            <a:endParaRPr lang="en-US" altLang="zh-TW" dirty="0" smtClean="0"/>
          </a:p>
          <a:p>
            <a:r>
              <a:rPr lang="en-US" altLang="zh-TW" dirty="0" smtClean="0"/>
              <a:t>16</a:t>
            </a:r>
          </a:p>
          <a:p>
            <a:r>
              <a:rPr lang="zh-TW" altLang="en-US" dirty="0" smtClean="0"/>
              <a:t>瑞士聯邦鐵路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Schweizerische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Bundesbahnen</a:t>
            </a:r>
            <a:r>
              <a:rPr lang="en-US" altLang="zh-TW" dirty="0" smtClean="0"/>
              <a:t> SBB http://</a:t>
            </a:r>
            <a:r>
              <a:rPr lang="en-US" altLang="zh-TW" dirty="0" err="1" smtClean="0"/>
              <a:t>www.sbb.ch</a:t>
            </a:r>
            <a:r>
              <a:rPr lang="en-US" altLang="zh-TW" dirty="0" smtClean="0"/>
              <a:t>/en/</a:t>
            </a:r>
            <a:r>
              <a:rPr lang="en-US" altLang="zh-TW" dirty="0" err="1" smtClean="0"/>
              <a:t>home.html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741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nl-NL" altLang="zh-TW" dirty="0" err="1" smtClean="0"/>
              <a:t>https</a:t>
            </a:r>
            <a:r>
              <a:rPr kumimoji="1" lang="nl-NL" altLang="zh-TW" dirty="0" smtClean="0"/>
              <a:t>://</a:t>
            </a:r>
            <a:r>
              <a:rPr kumimoji="1" lang="nl-NL" altLang="zh-TW" dirty="0" err="1" smtClean="0"/>
              <a:t>www.google.com.tw</a:t>
            </a:r>
            <a:r>
              <a:rPr kumimoji="1" lang="nl-NL" altLang="zh-TW" dirty="0" smtClean="0"/>
              <a:t>/</a:t>
            </a:r>
            <a:r>
              <a:rPr kumimoji="1" lang="nl-NL" altLang="zh-TW" dirty="0" err="1" smtClean="0"/>
              <a:t>maps</a:t>
            </a:r>
            <a:r>
              <a:rPr kumimoji="1" lang="nl-NL" altLang="zh-TW" dirty="0" smtClean="0"/>
              <a:t>/dir/%E8%87%BA%E7%81%A3%E5%A4%A7%E5%AD%B8+10617%E5%8F%B0%E5%8C%97%E5%B8%82%E5%A4%A7%E5%AE%89%E5%8D%80%E7%BE%85%E6%96%AF%E7%A6%8F%E8%B7%AF%E5%9B%9B%E6%AE%B51%E8%99%9F/No.+456,+F%C3%B9j%C7%90n+St,+Songshan+District,+Taipei+City,+Taiwan/@25.0408448,121.5387203,14z/data=!4m14!4m13!1m5!1m1!1s0x3442a989fe322ea9:0x21750404ee1d7f66!2m2!1d121.539752!2d25.017341!1m5!1m1!1s0x3442ab8d05f16781:0x6542056b10734fe!2m2!1d121.5622793!2d25.0606963!3e3</a:t>
            </a:r>
          </a:p>
          <a:p>
            <a:endParaRPr kumimoji="1" lang="nl-NL" altLang="zh-TW" dirty="0" smtClean="0"/>
          </a:p>
          <a:p>
            <a:endParaRPr kumimoji="1" lang="nl-NL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893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46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Pregel</a:t>
            </a:r>
            <a:r>
              <a:rPr lang="en-US" altLang="zh-TW" dirty="0" smtClean="0"/>
              <a:t>:</a:t>
            </a:r>
            <a:r>
              <a:rPr lang="en-US" altLang="zh-TW" dirty="0">
                <a:hlinkClick r:id="rId3"/>
              </a:rPr>
              <a:t>  A System for Large-Scale Graph Processing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www.slideshare.net/shatteredNirvana/pregel-a-system-for-largescale-graph-processing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BSP(Bulk Synchronous Parallel)-</a:t>
            </a:r>
            <a:r>
              <a:rPr lang="zh-TW" altLang="en-US" dirty="0"/>
              <a:t>分散演算</a:t>
            </a:r>
            <a:r>
              <a:rPr lang="en-US" altLang="zh-TW" dirty="0"/>
              <a:t>-</a:t>
            </a:r>
            <a:r>
              <a:rPr lang="en-US" altLang="zh-TW" dirty="0" err="1"/>
              <a:t>Pregel</a:t>
            </a:r>
            <a:r>
              <a:rPr lang="en-US" altLang="zh-TW" dirty="0"/>
              <a:t>: A System for Large-Scale Graph Processing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119E6-CF16-4D18-A8B2-4C289EC8F6A8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397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745288" y="6248400"/>
            <a:ext cx="1636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Text Box 22"/>
          <p:cNvSpPr txBox="1">
            <a:spLocks noChangeArrowheads="1"/>
          </p:cNvSpPr>
          <p:nvPr userDrawn="1"/>
        </p:nvSpPr>
        <p:spPr bwMode="auto">
          <a:xfrm>
            <a:off x="5364163" y="6597650"/>
            <a:ext cx="4008437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defRPr/>
            </a:pPr>
            <a:r>
              <a:rPr kumimoji="1" lang="en-US" altLang="zh-TW" sz="900" b="0" i="1" dirty="0">
                <a:solidFill>
                  <a:schemeClr val="tx2"/>
                </a:solidFill>
                <a:ea typeface="標楷體" pitchFamily="65" charset="-120"/>
              </a:rPr>
              <a:t>	</a:t>
            </a:r>
            <a:r>
              <a:rPr kumimoji="1" lang="en-US" altLang="zh-TW" sz="900" b="0" i="1" dirty="0">
                <a:solidFill>
                  <a:schemeClr val="tx2"/>
                </a:solidFill>
                <a:latin typeface="Arial Narrow" pitchFamily="34" charset="0"/>
                <a:ea typeface="標楷體" pitchFamily="65" charset="-120"/>
              </a:rPr>
              <a:t>		                           </a:t>
            </a:r>
          </a:p>
        </p:txBody>
      </p:sp>
      <p:sp>
        <p:nvSpPr>
          <p:cNvPr id="7" name="Line 28"/>
          <p:cNvSpPr>
            <a:spLocks noChangeShapeType="1"/>
          </p:cNvSpPr>
          <p:nvPr userDrawn="1"/>
        </p:nvSpPr>
        <p:spPr bwMode="auto">
          <a:xfrm>
            <a:off x="228600" y="609600"/>
            <a:ext cx="5943600" cy="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13" y="285750"/>
            <a:ext cx="30956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28800" y="1981200"/>
            <a:ext cx="5257800" cy="11430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18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875213" y="3581400"/>
            <a:ext cx="3887787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7B220-CC72-437F-8166-731EE3CD7951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FCF06-E0AD-48A7-BC93-84AA80E04DFF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230E0-1ED2-4240-8F51-08815965066F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C815A-023A-454C-B3FF-5BDAC4097892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8382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4B317-0021-4003-BD5D-E671EA22EFA6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AC21C-79EC-4727-A16E-F57928CEF165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E2A3E-5FD8-4FCC-8D46-8A2B1573C716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F6282-4C93-4537-8C6F-6737012AFD42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FEA3F-0979-4A98-8535-29ECB39D8FEA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F2F9A-26F9-4DDC-80C1-1FA397C81217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7" descr="上條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7144" name="Text Box 24"/>
          <p:cNvSpPr txBox="1">
            <a:spLocks noChangeArrowheads="1"/>
          </p:cNvSpPr>
          <p:nvPr userDrawn="1"/>
        </p:nvSpPr>
        <p:spPr bwMode="auto">
          <a:xfrm>
            <a:off x="0" y="6629400"/>
            <a:ext cx="39624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ctr">
              <a:defRPr/>
            </a:pPr>
            <a:r>
              <a:rPr kumimoji="1" lang="en-US" altLang="zh-TW" sz="900" b="0" i="1" dirty="0">
                <a:solidFill>
                  <a:srgbClr val="000000"/>
                </a:solidFill>
                <a:ea typeface="標楷體" pitchFamily="65" charset="-120"/>
              </a:rPr>
              <a:t>	</a:t>
            </a:r>
            <a:r>
              <a:rPr kumimoji="1" lang="en-US" altLang="zh-TW" sz="900" b="0" i="1" dirty="0">
                <a:solidFill>
                  <a:srgbClr val="000000"/>
                </a:solidFill>
                <a:latin typeface="Arial Narrow" pitchFamily="34" charset="0"/>
                <a:ea typeface="標楷體" pitchFamily="65" charset="-120"/>
              </a:rPr>
              <a:t>                           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38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按一下以編輯母片本文樣式</a:t>
            </a:r>
          </a:p>
          <a:p>
            <a:pPr lvl="1"/>
            <a:r>
              <a:rPr lang="zh-TW" altLang="en-US" smtClean="0"/>
              <a:t>第二層</a:t>
            </a:r>
            <a:endParaRPr lang="zh-TW" altLang="zh-TW" smtClean="0"/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smtClean="0"/>
          </a:p>
        </p:txBody>
      </p:sp>
      <p:sp>
        <p:nvSpPr>
          <p:cNvPr id="517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629400"/>
            <a:ext cx="190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1" sz="800" b="0"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7501E37-5B07-4550-B043-03C44240B94F}" type="slidenum">
              <a:rPr lang="zh-TW" altLang="zh-TW"/>
              <a:pPr>
                <a:defRPr/>
              </a:pPr>
              <a:t>‹#›</a:t>
            </a:fld>
            <a:endParaRPr lang="zh-TW" altLang="zh-TW"/>
          </a:p>
        </p:txBody>
      </p:sp>
      <p:sp>
        <p:nvSpPr>
          <p:cNvPr id="517129" name="Rectangle 9"/>
          <p:cNvSpPr>
            <a:spLocks noChangeArrowheads="1"/>
          </p:cNvSpPr>
          <p:nvPr/>
        </p:nvSpPr>
        <p:spPr bwMode="auto">
          <a:xfrm>
            <a:off x="6745288" y="6248400"/>
            <a:ext cx="1636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7141" name="Rectangle 21"/>
          <p:cNvSpPr>
            <a:spLocks noChangeArrowheads="1"/>
          </p:cNvSpPr>
          <p:nvPr userDrawn="1"/>
        </p:nvSpPr>
        <p:spPr bwMode="auto">
          <a:xfrm>
            <a:off x="0" y="9906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7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7166" name="Line 46"/>
          <p:cNvSpPr>
            <a:spLocks noChangeShapeType="1"/>
          </p:cNvSpPr>
          <p:nvPr userDrawn="1"/>
        </p:nvSpPr>
        <p:spPr bwMode="auto">
          <a:xfrm>
            <a:off x="0" y="66294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34" name="Picture 1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43750" y="6215063"/>
            <a:ext cx="17954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wipe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400" b="1">
          <a:solidFill>
            <a:srgbClr val="33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SzPct val="50000"/>
        <a:buFont typeface="Wingdings" pitchFamily="2" charset="2"/>
        <a:buChar char="u"/>
        <a:defRPr kumimoji="1" sz="2200" b="1">
          <a:solidFill>
            <a:srgbClr val="333399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­"/>
        <a:defRPr kumimoji="1" sz="2000" b="1">
          <a:solidFill>
            <a:srgbClr val="333399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000" b="1">
          <a:solidFill>
            <a:srgbClr val="333399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 b="1">
          <a:solidFill>
            <a:srgbClr val="333399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 b="1">
          <a:solidFill>
            <a:srgbClr val="333399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 b="1">
          <a:solidFill>
            <a:srgbClr val="333399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 b="1">
          <a:solidFill>
            <a:srgbClr val="333399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 b="1">
          <a:solidFill>
            <a:srgbClr val="333399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imp.5284.com.tw:3621/TaipeiBusService/TravelTimeDetail.aspx?pathAttributeId=118410&amp;weekday=2&amp;timeRegion=15&amp;type=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C_Berkeley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79512" y="1981200"/>
            <a:ext cx="8856984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5800" dirty="0" smtClean="0">
                <a:solidFill>
                  <a:srgbClr val="4F81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論文研究</a:t>
            </a:r>
            <a:r>
              <a:rPr lang="en-US" altLang="zh-TW" dirty="0" smtClean="0">
                <a:solidFill>
                  <a:srgbClr val="005C63"/>
                </a:solidFill>
                <a:cs typeface="Arial" charset="0"/>
              </a:rPr>
              <a:t/>
            </a:r>
            <a:br>
              <a:rPr lang="en-US" altLang="zh-TW" dirty="0" smtClean="0">
                <a:solidFill>
                  <a:srgbClr val="005C63"/>
                </a:solidFill>
                <a:cs typeface="Arial" charset="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建置動態旅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運規劃系統之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/>
              <a:t>Research on </a:t>
            </a:r>
            <a:r>
              <a:rPr lang="en-US" altLang="zh-TW" sz="2800" dirty="0" smtClean="0"/>
              <a:t>Dynamic </a:t>
            </a:r>
            <a:r>
              <a:rPr lang="en-US" altLang="zh-TW" sz="2800" dirty="0"/>
              <a:t>Itinerary Planning </a:t>
            </a:r>
            <a:r>
              <a:rPr lang="en-US" altLang="zh-TW" sz="2800" dirty="0" smtClean="0"/>
              <a:t>System</a:t>
            </a:r>
            <a:endParaRPr lang="zh-TW" altLang="en-US" sz="2800" dirty="0" smtClean="0">
              <a:solidFill>
                <a:srgbClr val="005C63"/>
              </a:solidFill>
              <a:cs typeface="Arial" charset="0"/>
            </a:endParaRPr>
          </a:p>
        </p:txBody>
      </p:sp>
      <p:sp>
        <p:nvSpPr>
          <p:cNvPr id="92877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699792" y="3789040"/>
            <a:ext cx="3887787" cy="1752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altLang="zh-TW" dirty="0" smtClean="0">
              <a:solidFill>
                <a:srgbClr val="005C63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dirty="0" smtClean="0">
              <a:solidFill>
                <a:srgbClr val="005C63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TW" altLang="en-US" sz="2600" dirty="0" smtClean="0">
                <a:solidFill>
                  <a:srgbClr val="005C6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</a:rPr>
              <a:t>陳 協 昌</a:t>
            </a:r>
            <a:endParaRPr lang="en-US" altLang="zh-TW" sz="2600" dirty="0" smtClean="0">
              <a:solidFill>
                <a:srgbClr val="005C6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600" dirty="0" err="1" smtClean="0">
                <a:solidFill>
                  <a:srgbClr val="005C63"/>
                </a:solidFill>
                <a:latin typeface="+mj-lt"/>
                <a:cs typeface="Arial" charset="0"/>
              </a:rPr>
              <a:t>AllenChen</a:t>
            </a:r>
            <a:endParaRPr lang="en-US" altLang="zh-TW" sz="2600" dirty="0" smtClean="0">
              <a:solidFill>
                <a:srgbClr val="005C63"/>
              </a:solidFill>
              <a:latin typeface="+mj-lt"/>
              <a:cs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TW" sz="2600" dirty="0" smtClean="0">
                <a:solidFill>
                  <a:srgbClr val="005C63"/>
                </a:solidFill>
                <a:latin typeface="+mj-lt"/>
                <a:cs typeface="Arial" charset="0"/>
              </a:rPr>
              <a:t>2015/07/10</a:t>
            </a:r>
            <a:endParaRPr lang="en-US" altLang="zh-TW" sz="2600" dirty="0">
              <a:solidFill>
                <a:srgbClr val="005C63"/>
              </a:solidFill>
              <a:latin typeface="+mj-lt"/>
              <a:cs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zh-TW" dirty="0" smtClean="0">
              <a:solidFill>
                <a:srgbClr val="005C63"/>
              </a:solidFill>
              <a:cs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延遲 14"/>
          <p:cNvSpPr>
            <a:spLocks noChangeArrowheads="1"/>
          </p:cNvSpPr>
          <p:nvPr/>
        </p:nvSpPr>
        <p:spPr bwMode="auto">
          <a:xfrm flipH="1">
            <a:off x="2606675" y="133350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Problem Description(3/4)</a:t>
            </a:r>
            <a:endParaRPr lang="zh-TW" altLang="en-US" dirty="0"/>
          </a:p>
        </p:txBody>
      </p:sp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j-lt"/>
              </a:rPr>
              <a:t>Subject</a:t>
            </a:r>
            <a:r>
              <a:rPr lang="zh-TW" altLang="en-US" sz="2000" dirty="0" smtClean="0">
                <a:latin typeface="+mj-lt"/>
              </a:rPr>
              <a:t>：</a:t>
            </a:r>
            <a:r>
              <a:rPr lang="en-US" altLang="zh-TW" sz="2000" dirty="0" smtClean="0">
                <a:latin typeface="+mj-lt"/>
              </a:rPr>
              <a:t>Research </a:t>
            </a:r>
            <a:r>
              <a:rPr lang="en-US" altLang="zh-TW" sz="2000" dirty="0">
                <a:latin typeface="+mj-lt"/>
              </a:rPr>
              <a:t>on </a:t>
            </a:r>
            <a:r>
              <a:rPr lang="en-US" altLang="zh-TW" sz="2000" dirty="0" smtClean="0">
                <a:latin typeface="+mj-lt"/>
              </a:rPr>
              <a:t>Dynamic </a:t>
            </a:r>
            <a:r>
              <a:rPr lang="en-US" altLang="zh-TW" sz="2000" dirty="0">
                <a:latin typeface="+mj-lt"/>
              </a:rPr>
              <a:t>Itinerary Planning System </a:t>
            </a:r>
            <a:endParaRPr lang="en-US" altLang="zh-TW" sz="2000" dirty="0" smtClean="0">
              <a:latin typeface="+mj-lt"/>
            </a:endParaRPr>
          </a:p>
          <a:p>
            <a:r>
              <a:rPr lang="en-US" altLang="zh-TW" dirty="0" smtClean="0">
                <a:latin typeface="+mj-lt"/>
              </a:rPr>
              <a:t>Input</a:t>
            </a:r>
          </a:p>
          <a:p>
            <a:pPr lvl="1"/>
            <a:r>
              <a:rPr lang="en-US" altLang="zh-TW" dirty="0" smtClean="0">
                <a:latin typeface="+mj-lt"/>
              </a:rPr>
              <a:t>Origin</a:t>
            </a:r>
            <a:r>
              <a:rPr lang="zh-TW" altLang="en-US" dirty="0" smtClean="0">
                <a:latin typeface="+mj-lt"/>
              </a:rPr>
              <a:t>：</a:t>
            </a:r>
            <a:r>
              <a:rPr lang="en-US" altLang="zh-TW" dirty="0" smtClean="0">
                <a:latin typeface="+mj-lt"/>
              </a:rPr>
              <a:t> (</a:t>
            </a:r>
            <a:r>
              <a:rPr lang="en-US" altLang="zh-TW" dirty="0" err="1" smtClean="0">
                <a:latin typeface="+mj-lt"/>
              </a:rPr>
              <a:t>Longitude,Latitude</a:t>
            </a:r>
            <a:r>
              <a:rPr lang="en-US" altLang="zh-TW" dirty="0">
                <a:latin typeface="+mj-lt"/>
              </a:rPr>
              <a:t>)</a:t>
            </a:r>
            <a:r>
              <a:rPr lang="en-US" altLang="zh-TW" dirty="0" smtClean="0">
                <a:latin typeface="+mj-lt"/>
              </a:rPr>
              <a:t>(WGS84)</a:t>
            </a:r>
          </a:p>
          <a:p>
            <a:pPr lvl="1"/>
            <a:r>
              <a:rPr lang="en-US" altLang="zh-TW" dirty="0" smtClean="0">
                <a:latin typeface="+mj-lt"/>
              </a:rPr>
              <a:t>Destination</a:t>
            </a:r>
            <a:r>
              <a:rPr lang="zh-TW" altLang="en-US" dirty="0" smtClean="0">
                <a:latin typeface="+mj-lt"/>
              </a:rPr>
              <a:t>：</a:t>
            </a:r>
            <a:r>
              <a:rPr lang="en-US" altLang="zh-TW" dirty="0" smtClean="0">
                <a:latin typeface="+mj-lt"/>
              </a:rPr>
              <a:t>(</a:t>
            </a:r>
            <a:r>
              <a:rPr lang="en-US" altLang="zh-TW" dirty="0" err="1">
                <a:latin typeface="+mj-lt"/>
              </a:rPr>
              <a:t>Longitude,Latitude</a:t>
            </a:r>
            <a:r>
              <a:rPr lang="en-US" altLang="zh-TW" dirty="0">
                <a:latin typeface="+mj-lt"/>
              </a:rPr>
              <a:t>)(WGS84)</a:t>
            </a:r>
          </a:p>
          <a:p>
            <a:pPr lvl="1"/>
            <a:r>
              <a:rPr lang="en-US" altLang="zh-TW" dirty="0" smtClean="0">
                <a:latin typeface="+mj-lt"/>
              </a:rPr>
              <a:t>User Preferences</a:t>
            </a:r>
          </a:p>
          <a:p>
            <a:pPr lvl="2"/>
            <a:r>
              <a:rPr lang="en-US" altLang="zh-TW" dirty="0">
                <a:latin typeface="+mj-lt"/>
              </a:rPr>
              <a:t>Modal </a:t>
            </a:r>
            <a:r>
              <a:rPr lang="en-US" altLang="zh-TW" dirty="0" smtClean="0">
                <a:latin typeface="+mj-lt"/>
              </a:rPr>
              <a:t>type(Bus or MRT)</a:t>
            </a:r>
            <a:endParaRPr lang="en-US" altLang="zh-TW" dirty="0">
              <a:latin typeface="+mj-lt"/>
            </a:endParaRPr>
          </a:p>
          <a:p>
            <a:pPr lvl="1"/>
            <a:r>
              <a:rPr lang="en-US" altLang="zh-TW" dirty="0" smtClean="0">
                <a:latin typeface="+mj-lt"/>
              </a:rPr>
              <a:t>Dynamic information for bus location</a:t>
            </a:r>
          </a:p>
          <a:p>
            <a:pPr lvl="1"/>
            <a:r>
              <a:rPr lang="en-US" altLang="zh-TW" dirty="0" smtClean="0">
                <a:latin typeface="+mj-lt"/>
              </a:rPr>
              <a:t>Objective: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Min. Total Travel Time</a:t>
            </a:r>
          </a:p>
          <a:p>
            <a:r>
              <a:rPr lang="en-US" altLang="zh-TW" dirty="0" smtClean="0">
                <a:latin typeface="+mj-lt"/>
              </a:rPr>
              <a:t>Output</a:t>
            </a:r>
          </a:p>
          <a:p>
            <a:pPr lvl="1"/>
            <a:r>
              <a:rPr lang="en-US" altLang="zh-TW" dirty="0" smtClean="0">
                <a:latin typeface="+mj-lt"/>
              </a:rPr>
              <a:t>Travel planning result</a:t>
            </a:r>
          </a:p>
          <a:p>
            <a:pPr lvl="2"/>
            <a:r>
              <a:rPr lang="en-US" altLang="zh-TW" dirty="0" smtClean="0">
                <a:latin typeface="+mj-lt"/>
              </a:rPr>
              <a:t>Travel time</a:t>
            </a:r>
          </a:p>
          <a:p>
            <a:pPr lvl="2"/>
            <a:r>
              <a:rPr lang="en-US" altLang="zh-TW" dirty="0" smtClean="0">
                <a:latin typeface="+mj-lt"/>
              </a:rPr>
              <a:t>Stop distance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Provide the Real-Time Bus Arrival Time Info.</a:t>
            </a:r>
            <a:endParaRPr lang="en-US" altLang="zh-TW" dirty="0" smtClean="0">
              <a:latin typeface="+mj-lt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B998616-02E1-4F9F-B169-CC0C15F776DC}" type="slidenum">
              <a:rPr lang="zh-TW" altLang="zh-TW" smtClean="0"/>
              <a:pPr/>
              <a:t>10</a:t>
            </a:fld>
            <a:endParaRPr lang="zh-TW" altLang="zh-TW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延遲 14"/>
          <p:cNvSpPr>
            <a:spLocks noChangeArrowheads="1"/>
          </p:cNvSpPr>
          <p:nvPr/>
        </p:nvSpPr>
        <p:spPr bwMode="auto">
          <a:xfrm flipH="1">
            <a:off x="2606675" y="133350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+mj-lt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9217024" cy="4572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Problem Description</a:t>
            </a:r>
            <a:r>
              <a:rPr lang="en-US" altLang="zh-TW" sz="2800" dirty="0" smtClean="0"/>
              <a:t>-Output w/ dynamic info.(4/4)</a:t>
            </a:r>
            <a:endParaRPr lang="zh-TW" altLang="en-US" sz="2800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B998616-02E1-4F9F-B169-CC0C15F776DC}" type="slidenum">
              <a:rPr lang="zh-TW" altLang="zh-TW" smtClean="0">
                <a:latin typeface="+mj-lt"/>
              </a:rPr>
              <a:pPr/>
              <a:t>11</a:t>
            </a:fld>
            <a:endParaRPr lang="zh-TW" altLang="zh-TW" smtClean="0">
              <a:latin typeface="+mj-lt"/>
            </a:endParaRPr>
          </a:p>
        </p:txBody>
      </p:sp>
      <p:pic>
        <p:nvPicPr>
          <p:cNvPr id="8" name="圖片 7" descr="google_outp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052736"/>
            <a:ext cx="8974789" cy="532859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67744" y="3474363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zh-TW" sz="2200" dirty="0" smtClean="0">
                <a:solidFill>
                  <a:srgbClr val="FF6600"/>
                </a:solidFill>
                <a:latin typeface="+mj-lt"/>
                <a:ea typeface="微軟正黑體" panose="020B0604030504040204" pitchFamily="34" charset="-120"/>
              </a:rPr>
              <a:t>2</a:t>
            </a:r>
            <a:r>
              <a:rPr kumimoji="1" lang="en-US" altLang="zh-TW" sz="2200" dirty="0" smtClean="0">
                <a:solidFill>
                  <a:srgbClr val="FF6600"/>
                </a:solidFill>
                <a:latin typeface="+mj-lt"/>
                <a:ea typeface="微軟正黑體" panose="020B0604030504040204" pitchFamily="34" charset="-120"/>
              </a:rPr>
              <a:t>2:05</a:t>
            </a:r>
            <a:r>
              <a:rPr kumimoji="1" lang="zh-TW" altLang="en-US" sz="2200" dirty="0" smtClean="0">
                <a:solidFill>
                  <a:srgbClr val="FF6600"/>
                </a:solidFill>
                <a:latin typeface="+mj-lt"/>
                <a:ea typeface="微軟正黑體" panose="020B0604030504040204" pitchFamily="34" charset="-120"/>
              </a:rPr>
              <a:t>到站</a:t>
            </a:r>
            <a:r>
              <a:rPr kumimoji="1" lang="en-US" altLang="zh-TW" sz="2200" dirty="0" smtClean="0">
                <a:solidFill>
                  <a:srgbClr val="FF6600"/>
                </a:solidFill>
                <a:latin typeface="+mj-lt"/>
                <a:ea typeface="微軟正黑體" panose="020B0604030504040204" pitchFamily="34" charset="-120"/>
              </a:rPr>
              <a:t>(Arrive)</a:t>
            </a:r>
            <a:endParaRPr kumimoji="1" lang="zh-TW" altLang="en-US" sz="2200" dirty="0">
              <a:solidFill>
                <a:srgbClr val="FF6600"/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6403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338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4954067" y="6413277"/>
            <a:ext cx="1905000" cy="152400"/>
          </a:xfrm>
          <a:noFill/>
        </p:spPr>
        <p:txBody>
          <a:bodyPr/>
          <a:lstStyle/>
          <a:p>
            <a:fld id="{BD8B1249-B637-4F92-8060-B26970B3A0C4}" type="slidenum">
              <a:rPr lang="zh-TW" altLang="zh-TW" smtClean="0"/>
              <a:pPr/>
              <a:t>12</a:t>
            </a:fld>
            <a:endParaRPr lang="zh-TW" altLang="zh-TW" smtClean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395536" y="1124744"/>
            <a:ext cx="8278813" cy="52578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defRPr/>
            </a:pPr>
            <a:endParaRPr kumimoji="1" lang="en-US" altLang="zh-TW" dirty="0">
              <a:solidFill>
                <a:srgbClr val="333399"/>
              </a:solidFill>
              <a:latin typeface="+mn-lt"/>
              <a:ea typeface="+mn-ea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 bwMode="auto">
          <a:xfrm>
            <a:off x="609600" y="2286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</a:t>
            </a:r>
            <a:endParaRPr kumimoji="1" lang="zh-TW" altLang="en-US" sz="32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67544" y="1124744"/>
            <a:ext cx="8278813" cy="52578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Tx/>
              <a:buChar char="•"/>
              <a:defRPr/>
            </a:pPr>
            <a:endParaRPr kumimoji="1" lang="en-US" altLang="zh-TW" dirty="0">
              <a:solidFill>
                <a:srgbClr val="333399"/>
              </a:solidFill>
              <a:latin typeface="+mn-lt"/>
              <a:ea typeface="+mn-ea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85800" y="838200"/>
            <a:ext cx="8278813" cy="52578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Tx/>
              <a:buChar char="•"/>
              <a:defRPr/>
            </a:pPr>
            <a:endParaRPr kumimoji="1" lang="en-US" altLang="zh-TW" sz="3200" dirty="0">
              <a:solidFill>
                <a:srgbClr val="333399"/>
              </a:solidFill>
              <a:latin typeface="+mn-lt"/>
              <a:ea typeface="+mn-ea"/>
            </a:endParaRPr>
          </a:p>
        </p:txBody>
      </p:sp>
      <p:sp>
        <p:nvSpPr>
          <p:cNvPr id="7" name="AutoShape 30"/>
          <p:cNvSpPr>
            <a:spLocks noChangeArrowheads="1"/>
          </p:cNvSpPr>
          <p:nvPr/>
        </p:nvSpPr>
        <p:spPr bwMode="auto">
          <a:xfrm>
            <a:off x="757164" y="1494507"/>
            <a:ext cx="7703268" cy="828675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GB" altLang="zh-TW" sz="2200" dirty="0" smtClean="0">
                <a:latin typeface="+mj-lt"/>
                <a:ea typeface="+mj-ea"/>
              </a:rPr>
              <a:t>1.Dijkstra’s shortest path Algorithm</a:t>
            </a:r>
            <a:endParaRPr lang="zh-TW" altLang="en-US" sz="2200" dirty="0">
              <a:latin typeface="+mj-lt"/>
              <a:ea typeface="+mj-ea"/>
            </a:endParaRPr>
          </a:p>
        </p:txBody>
      </p:sp>
      <p:sp>
        <p:nvSpPr>
          <p:cNvPr id="9" name="AutoShape 31"/>
          <p:cNvSpPr>
            <a:spLocks noChangeArrowheads="1"/>
          </p:cNvSpPr>
          <p:nvPr/>
        </p:nvSpPr>
        <p:spPr bwMode="auto">
          <a:xfrm>
            <a:off x="755576" y="2537495"/>
            <a:ext cx="7704856" cy="828675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381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200" dirty="0" smtClean="0">
                <a:latin typeface="+mj-ea"/>
                <a:ea typeface="+mj-ea"/>
              </a:rPr>
              <a:t>2.BSP(Bulk </a:t>
            </a:r>
            <a:r>
              <a:rPr lang="en-US" altLang="zh-TW" sz="2200" dirty="0">
                <a:latin typeface="+mj-ea"/>
                <a:ea typeface="+mj-ea"/>
              </a:rPr>
              <a:t>Synchronous Parallel</a:t>
            </a:r>
            <a:r>
              <a:rPr lang="en-US" altLang="zh-TW" sz="2200" dirty="0" smtClean="0">
                <a:latin typeface="+mj-ea"/>
                <a:ea typeface="+mj-ea"/>
              </a:rPr>
              <a:t>)-</a:t>
            </a:r>
            <a:r>
              <a:rPr lang="en-US" altLang="zh-TW" sz="2200" dirty="0" err="1" smtClean="0">
                <a:latin typeface="+mj-ea"/>
                <a:ea typeface="+mj-ea"/>
              </a:rPr>
              <a:t>Pregel</a:t>
            </a:r>
            <a:endParaRPr lang="zh-TW" altLang="en-US" sz="2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25147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13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609600" y="228600"/>
            <a:ext cx="8354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Basic Graph Model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85800" y="838200"/>
            <a:ext cx="77724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>
                <a:latin typeface="+mj-lt"/>
              </a:rPr>
              <a:t>G</a:t>
            </a:r>
            <a:r>
              <a:rPr lang="en-US" altLang="zh-TW" dirty="0" smtClean="0">
                <a:latin typeface="+mj-lt"/>
              </a:rPr>
              <a:t>raph </a:t>
            </a:r>
            <a:r>
              <a:rPr lang="en-US" altLang="zh-TW" dirty="0">
                <a:latin typeface="+mj-lt"/>
              </a:rPr>
              <a:t>model  </a:t>
            </a:r>
            <a:r>
              <a:rPr lang="en-US" altLang="zh-TW" i="1" dirty="0">
                <a:solidFill>
                  <a:srgbClr val="FF0000"/>
                </a:solidFill>
                <a:latin typeface="+mj-lt"/>
              </a:rPr>
              <a:t>G=(V,E</a:t>
            </a:r>
            <a:r>
              <a:rPr lang="en-US" altLang="zh-TW" i="1" dirty="0" smtClean="0">
                <a:solidFill>
                  <a:srgbClr val="FF0000"/>
                </a:solidFill>
                <a:latin typeface="+mj-lt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</a:rPr>
              <a:t>Each node </a:t>
            </a:r>
            <a:r>
              <a:rPr lang="en-US" altLang="zh-TW" dirty="0">
                <a:latin typeface="+mj-lt"/>
              </a:rPr>
              <a:t>in </a:t>
            </a:r>
            <a:r>
              <a:rPr lang="en-US" altLang="zh-TW" i="1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altLang="zh-TW" i="1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represents a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stop</a:t>
            </a:r>
          </a:p>
          <a:p>
            <a:pPr lvl="1"/>
            <a:r>
              <a:rPr lang="en-US" altLang="zh-TW" dirty="0">
                <a:latin typeface="+mj-lt"/>
              </a:rPr>
              <a:t>directed edges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e=(</a:t>
            </a:r>
            <a:r>
              <a:rPr lang="en-US" altLang="zh-TW" dirty="0" err="1">
                <a:solidFill>
                  <a:srgbClr val="FF0000"/>
                </a:solidFill>
                <a:latin typeface="+mj-lt"/>
              </a:rPr>
              <a:t>u,v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altLang="zh-TW" dirty="0">
                <a:latin typeface="+mj-lt"/>
              </a:rPr>
              <a:t>that connects two consecutive stops u and v along the </a:t>
            </a:r>
            <a:r>
              <a:rPr lang="en-US" altLang="zh-TW" dirty="0" smtClean="0">
                <a:latin typeface="+mj-lt"/>
              </a:rPr>
              <a:t>route</a:t>
            </a:r>
          </a:p>
          <a:p>
            <a:pPr lvl="1"/>
            <a:r>
              <a:rPr lang="en-US" altLang="zh-TW" dirty="0">
                <a:latin typeface="+mj-lt"/>
              </a:rPr>
              <a:t>label the edge </a:t>
            </a:r>
            <a:r>
              <a:rPr lang="en-US" altLang="zh-TW" i="1" dirty="0">
                <a:latin typeface="+mj-lt"/>
              </a:rPr>
              <a:t>e </a:t>
            </a:r>
            <a:r>
              <a:rPr lang="en-US" altLang="zh-TW" dirty="0">
                <a:latin typeface="+mj-lt"/>
              </a:rPr>
              <a:t>with its service line</a:t>
            </a:r>
            <a:r>
              <a:rPr lang="en-US" altLang="zh-TW" dirty="0" smtClean="0">
                <a:latin typeface="+mj-lt"/>
              </a:rPr>
              <a:t> =&gt; multiple </a:t>
            </a:r>
            <a:r>
              <a:rPr lang="en-US" altLang="zh-TW" dirty="0">
                <a:latin typeface="+mj-lt"/>
              </a:rPr>
              <a:t>labeled </a:t>
            </a:r>
            <a:r>
              <a:rPr lang="en-US" altLang="zh-TW" dirty="0" smtClean="0">
                <a:latin typeface="+mj-lt"/>
              </a:rPr>
              <a:t>edges</a:t>
            </a:r>
          </a:p>
          <a:p>
            <a:pPr lvl="1"/>
            <a:r>
              <a:rPr lang="en-US" altLang="zh-TW" dirty="0">
                <a:latin typeface="+mj-lt"/>
              </a:rPr>
              <a:t>graph </a:t>
            </a:r>
            <a:r>
              <a:rPr lang="en-US" altLang="zh-TW" i="1" dirty="0">
                <a:solidFill>
                  <a:srgbClr val="FF0000"/>
                </a:solidFill>
                <a:latin typeface="+mj-lt"/>
              </a:rPr>
              <a:t>G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is a multi-graph </a:t>
            </a:r>
            <a:r>
              <a:rPr lang="en-US" altLang="zh-TW" dirty="0">
                <a:latin typeface="+mj-lt"/>
              </a:rPr>
              <a:t>in which between any pair of nodes </a:t>
            </a:r>
            <a:r>
              <a:rPr lang="en-US" altLang="zh-TW" i="1" dirty="0">
                <a:latin typeface="+mj-lt"/>
              </a:rPr>
              <a:t>u </a:t>
            </a:r>
            <a:r>
              <a:rPr lang="en-US" altLang="zh-TW" dirty="0">
                <a:latin typeface="+mj-lt"/>
              </a:rPr>
              <a:t>and </a:t>
            </a:r>
            <a:r>
              <a:rPr lang="en-US" altLang="zh-TW" i="1" dirty="0">
                <a:latin typeface="+mj-lt"/>
              </a:rPr>
              <a:t>v</a:t>
            </a:r>
            <a:endParaRPr lang="en-US" altLang="zh-TW" dirty="0">
              <a:latin typeface="+mj-lt"/>
            </a:endParaRPr>
          </a:p>
          <a:p>
            <a:pPr marL="0" indent="0">
              <a:buNone/>
            </a:pPr>
            <a:endParaRPr lang="en-US" altLang="zh-TW" sz="2200" dirty="0">
              <a:latin typeface="+mj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763688" y="4653136"/>
            <a:ext cx="4825955" cy="919410"/>
            <a:chOff x="1897206" y="4293096"/>
            <a:chExt cx="4825955" cy="919410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1907704" y="4797152"/>
              <a:ext cx="4815457" cy="32660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6228184" y="4725144"/>
              <a:ext cx="465798" cy="48736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8" name="Oval 14"/>
            <p:cNvSpPr>
              <a:spLocks noChangeArrowheads="1"/>
            </p:cNvSpPr>
            <p:nvPr/>
          </p:nvSpPr>
          <p:spPr bwMode="auto">
            <a:xfrm>
              <a:off x="1897206" y="4716774"/>
              <a:ext cx="465798" cy="48736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4295298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u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274974" y="429309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v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625398" y="4335487"/>
              <a:ext cx="12698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=(</a:t>
              </a:r>
              <a:r>
                <a:rPr lang="en-US" altLang="zh-TW" dirty="0" err="1" smtClean="0">
                  <a:solidFill>
                    <a:srgbClr val="FF0000"/>
                  </a:solidFill>
                </a:rPr>
                <a:t>u,v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)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5346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2291225" y="5240243"/>
            <a:ext cx="4159575" cy="32660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 w="9525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>
              <a:defRPr/>
            </a:pPr>
            <a:endParaRPr lang="zh-TW" altLang="en-US" sz="2000">
              <a:latin typeface="+mj-lt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14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609600" y="228600"/>
            <a:ext cx="8354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Modeling </a:t>
            </a: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Walking Edges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85800" y="838200"/>
            <a:ext cx="7772400" cy="30760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M</a:t>
            </a:r>
            <a:r>
              <a:rPr lang="en-US" altLang="zh-TW" dirty="0" smtClean="0"/>
              <a:t>odel  </a:t>
            </a:r>
            <a:r>
              <a:rPr lang="en-US" altLang="zh-TW" dirty="0"/>
              <a:t>walking  between  </a:t>
            </a:r>
            <a:r>
              <a:rPr lang="en-US" altLang="zh-TW" dirty="0" smtClean="0"/>
              <a:t>“nearby”  stops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wo  </a:t>
            </a:r>
            <a:r>
              <a:rPr lang="en-US" altLang="zh-TW" dirty="0"/>
              <a:t>directed  </a:t>
            </a:r>
            <a:r>
              <a:rPr lang="en-US" altLang="zh-TW" dirty="0" smtClean="0"/>
              <a:t>edges</a:t>
            </a:r>
            <a:r>
              <a:rPr lang="en-US" altLang="zh-TW" dirty="0"/>
              <a:t> </a:t>
            </a:r>
            <a:r>
              <a:rPr lang="en-US" altLang="zh-TW" i="1" dirty="0" smtClean="0"/>
              <a:t>e1</a:t>
            </a:r>
            <a:r>
              <a:rPr lang="en-US" altLang="zh-TW" i="1" dirty="0"/>
              <a:t>=(</a:t>
            </a:r>
            <a:r>
              <a:rPr lang="en-US" altLang="zh-TW" i="1" dirty="0" err="1"/>
              <a:t>u,v</a:t>
            </a:r>
            <a:r>
              <a:rPr lang="en-US" altLang="zh-TW" i="1" dirty="0"/>
              <a:t>)  </a:t>
            </a:r>
            <a:r>
              <a:rPr lang="en-US" altLang="zh-TW" dirty="0"/>
              <a:t>and  </a:t>
            </a:r>
            <a:r>
              <a:rPr lang="en-US" altLang="zh-TW" i="1" dirty="0"/>
              <a:t>e2=(</a:t>
            </a:r>
            <a:r>
              <a:rPr lang="en-US" altLang="zh-TW" i="1" dirty="0" err="1"/>
              <a:t>v,u</a:t>
            </a:r>
            <a:r>
              <a:rPr lang="en-US" altLang="zh-TW" i="1" dirty="0"/>
              <a:t>)  </a:t>
            </a:r>
            <a:r>
              <a:rPr lang="en-US" altLang="zh-TW" dirty="0"/>
              <a:t>between  two  nodes  </a:t>
            </a:r>
            <a:r>
              <a:rPr lang="en-US" altLang="zh-TW" i="1" dirty="0"/>
              <a:t>u  </a:t>
            </a:r>
            <a:r>
              <a:rPr lang="en-US" altLang="zh-TW" dirty="0"/>
              <a:t>and  </a:t>
            </a:r>
            <a:r>
              <a:rPr lang="en-US" altLang="zh-TW" i="1" dirty="0"/>
              <a:t>v  </a:t>
            </a:r>
            <a:r>
              <a:rPr lang="en-US" altLang="zh-TW" dirty="0"/>
              <a:t>in  the  graph  whenever   the  two  stops corresponding to </a:t>
            </a:r>
            <a:r>
              <a:rPr lang="en-US" altLang="zh-TW" i="1" dirty="0"/>
              <a:t>u </a:t>
            </a:r>
            <a:r>
              <a:rPr lang="en-US" altLang="zh-TW" dirty="0"/>
              <a:t>and </a:t>
            </a:r>
            <a:r>
              <a:rPr lang="en-US" altLang="zh-TW" i="1" dirty="0"/>
              <a:t>v </a:t>
            </a:r>
            <a:r>
              <a:rPr lang="en-US" altLang="zh-TW" dirty="0"/>
              <a:t>are </a:t>
            </a:r>
            <a:r>
              <a:rPr lang="en-US" altLang="zh-TW" dirty="0" smtClean="0"/>
              <a:t>“</a:t>
            </a:r>
            <a:r>
              <a:rPr lang="en-US" altLang="zh-TW" dirty="0" smtClean="0">
                <a:solidFill>
                  <a:srgbClr val="FF0000"/>
                </a:solidFill>
              </a:rPr>
              <a:t>within </a:t>
            </a:r>
            <a:r>
              <a:rPr lang="en-US" altLang="zh-TW" dirty="0">
                <a:solidFill>
                  <a:srgbClr val="FF0000"/>
                </a:solidFill>
              </a:rPr>
              <a:t>walking </a:t>
            </a:r>
            <a:r>
              <a:rPr lang="en-US" altLang="zh-TW" dirty="0" smtClean="0">
                <a:solidFill>
                  <a:srgbClr val="FF0000"/>
                </a:solidFill>
              </a:rPr>
              <a:t>distance</a:t>
            </a:r>
            <a:r>
              <a:rPr lang="en-US" altLang="zh-TW" dirty="0" smtClean="0"/>
              <a:t>” </a:t>
            </a:r>
            <a:r>
              <a:rPr lang="en-US" altLang="zh-TW" dirty="0"/>
              <a:t>of each other</a:t>
            </a:r>
          </a:p>
          <a:p>
            <a:r>
              <a:rPr lang="en-US" altLang="zh-TW" dirty="0"/>
              <a:t>a source point </a:t>
            </a:r>
            <a:r>
              <a:rPr lang="en-US" altLang="zh-TW" i="1" dirty="0"/>
              <a:t>s </a:t>
            </a:r>
            <a:r>
              <a:rPr lang="en-US" altLang="zh-TW" dirty="0"/>
              <a:t>that is not a stop in </a:t>
            </a:r>
            <a:r>
              <a:rPr lang="en-US" altLang="zh-TW" i="1" dirty="0" smtClean="0"/>
              <a:t>V</a:t>
            </a:r>
          </a:p>
          <a:p>
            <a:pPr lvl="1"/>
            <a:r>
              <a:rPr lang="en-US" altLang="zh-TW" sz="2000" dirty="0"/>
              <a:t>add the walking edge </a:t>
            </a:r>
            <a:r>
              <a:rPr lang="en-US" altLang="zh-TW" sz="2000" i="1" dirty="0">
                <a:solidFill>
                  <a:srgbClr val="FF0000"/>
                </a:solidFill>
              </a:rPr>
              <a:t>e=(</a:t>
            </a:r>
            <a:r>
              <a:rPr lang="en-US" altLang="zh-TW" sz="2000" i="1" dirty="0" err="1" smtClean="0">
                <a:solidFill>
                  <a:srgbClr val="FF0000"/>
                </a:solidFill>
              </a:rPr>
              <a:t>s,u</a:t>
            </a:r>
            <a:r>
              <a:rPr lang="en-US" altLang="zh-TW" sz="2000" i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a </a:t>
            </a:r>
            <a:r>
              <a:rPr lang="en-US" altLang="zh-TW" dirty="0" smtClean="0"/>
              <a:t>destination </a:t>
            </a:r>
            <a:r>
              <a:rPr lang="en-US" altLang="zh-TW" dirty="0"/>
              <a:t>point </a:t>
            </a:r>
            <a:r>
              <a:rPr lang="en-US" altLang="zh-TW" i="1" dirty="0"/>
              <a:t>t</a:t>
            </a:r>
            <a:r>
              <a:rPr lang="en-US" altLang="zh-TW" i="1" dirty="0" smtClean="0"/>
              <a:t> </a:t>
            </a:r>
            <a:r>
              <a:rPr lang="en-US" altLang="zh-TW" dirty="0"/>
              <a:t>that is not a stop in </a:t>
            </a:r>
            <a:r>
              <a:rPr lang="en-US" altLang="zh-TW" i="1" dirty="0"/>
              <a:t>V</a:t>
            </a:r>
          </a:p>
          <a:p>
            <a:pPr lvl="1"/>
            <a:r>
              <a:rPr lang="en-US" altLang="zh-TW" sz="2000" dirty="0"/>
              <a:t>add the walking edge </a:t>
            </a:r>
            <a:r>
              <a:rPr lang="en-US" altLang="zh-TW" sz="2000" i="1" dirty="0">
                <a:solidFill>
                  <a:srgbClr val="FF0000"/>
                </a:solidFill>
              </a:rPr>
              <a:t>e</a:t>
            </a:r>
            <a:r>
              <a:rPr lang="en-US" altLang="zh-TW" sz="2000" i="1" dirty="0" smtClean="0">
                <a:solidFill>
                  <a:srgbClr val="FF0000"/>
                </a:solidFill>
              </a:rPr>
              <a:t>=(</a:t>
            </a:r>
            <a:r>
              <a:rPr lang="en-US" altLang="zh-TW" sz="2000" i="1" dirty="0" err="1">
                <a:solidFill>
                  <a:srgbClr val="FF0000"/>
                </a:solidFill>
              </a:rPr>
              <a:t>v</a:t>
            </a:r>
            <a:r>
              <a:rPr lang="en-US" altLang="zh-TW" sz="2000" i="1" dirty="0" err="1" smtClean="0">
                <a:solidFill>
                  <a:srgbClr val="FF0000"/>
                </a:solidFill>
              </a:rPr>
              <a:t>,t</a:t>
            </a:r>
            <a:r>
              <a:rPr lang="en-US" altLang="zh-TW" sz="2000" i="1" dirty="0" smtClean="0">
                <a:solidFill>
                  <a:srgbClr val="FF0000"/>
                </a:solidFill>
              </a:rPr>
              <a:t>)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endParaRPr lang="en-US" altLang="zh-TW" sz="20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963061" y="4839471"/>
            <a:ext cx="2391103" cy="2128964"/>
            <a:chOff x="2015436" y="4684412"/>
            <a:chExt cx="2391103" cy="2128964"/>
          </a:xfrm>
        </p:grpSpPr>
        <p:sp>
          <p:nvSpPr>
            <p:cNvPr id="5" name="AutoShape 12"/>
            <p:cNvSpPr>
              <a:spLocks noChangeArrowheads="1"/>
            </p:cNvSpPr>
            <p:nvPr/>
          </p:nvSpPr>
          <p:spPr bwMode="auto">
            <a:xfrm rot="19501249">
              <a:off x="2273748" y="5507623"/>
              <a:ext cx="1397392" cy="160830"/>
            </a:xfrm>
            <a:prstGeom prst="roundRect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7" name="Oval 15"/>
            <p:cNvSpPr>
              <a:spLocks noChangeArrowheads="1"/>
            </p:cNvSpPr>
            <p:nvPr/>
          </p:nvSpPr>
          <p:spPr bwMode="auto">
            <a:xfrm>
              <a:off x="2273748" y="5832531"/>
              <a:ext cx="312039" cy="32653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2015436" y="6126197"/>
              <a:ext cx="1520707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Origin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(s)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771800" y="4684412"/>
              <a:ext cx="1634739" cy="688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Start </a:t>
              </a:r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Stop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</a:t>
              </a:r>
              <a:r>
                <a:rPr lang="en-US" altLang="zh-TW" sz="1600" i="1" dirty="0" smtClean="0">
                  <a:solidFill>
                    <a:srgbClr val="FF0000"/>
                  </a:solidFill>
                </a:rPr>
                <a:t>u)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0" name="Text Box 25"/>
            <p:cNvSpPr txBox="1">
              <a:spLocks noChangeArrowheads="1"/>
            </p:cNvSpPr>
            <p:nvPr/>
          </p:nvSpPr>
          <p:spPr bwMode="auto">
            <a:xfrm rot="19881978">
              <a:off x="2274002" y="5147602"/>
              <a:ext cx="1045128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walk</a:t>
              </a:r>
              <a:endParaRPr lang="zh-TW" altLang="en-US" sz="1600" b="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3" name="Line 24"/>
            <p:cNvSpPr>
              <a:spLocks noChangeShapeType="1"/>
            </p:cNvSpPr>
            <p:nvPr/>
          </p:nvSpPr>
          <p:spPr bwMode="auto">
            <a:xfrm flipV="1">
              <a:off x="2402224" y="5244367"/>
              <a:ext cx="623676" cy="4237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6" name="Oval 13"/>
            <p:cNvSpPr>
              <a:spLocks noChangeArrowheads="1"/>
            </p:cNvSpPr>
            <p:nvPr/>
          </p:nvSpPr>
          <p:spPr bwMode="auto">
            <a:xfrm>
              <a:off x="3205344" y="5020263"/>
              <a:ext cx="465798" cy="48736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514404" y="4138037"/>
            <a:ext cx="2946028" cy="1523211"/>
            <a:chOff x="6156176" y="3959025"/>
            <a:chExt cx="2946028" cy="1523211"/>
          </a:xfrm>
        </p:grpSpPr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7590758" y="3959025"/>
              <a:ext cx="1511446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Destination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(t)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6156176" y="4213461"/>
              <a:ext cx="2284414" cy="1268775"/>
              <a:chOff x="6109883" y="4213461"/>
              <a:chExt cx="2284414" cy="1268775"/>
            </a:xfrm>
          </p:grpSpPr>
          <p:sp>
            <p:nvSpPr>
              <p:cNvPr id="15" name="AutoShape 11"/>
              <p:cNvSpPr>
                <a:spLocks noChangeArrowheads="1"/>
              </p:cNvSpPr>
              <p:nvPr/>
            </p:nvSpPr>
            <p:spPr bwMode="auto">
              <a:xfrm rot="19501249">
                <a:off x="6993890" y="4730743"/>
                <a:ext cx="1397392" cy="160830"/>
              </a:xfrm>
              <a:prstGeom prst="roundRect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6759925" y="4994874"/>
                <a:ext cx="465798" cy="487362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1D528D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8082258" y="4243381"/>
                <a:ext cx="312039" cy="326532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19" name="Text Box 20"/>
              <p:cNvSpPr txBox="1">
                <a:spLocks noChangeArrowheads="1"/>
              </p:cNvSpPr>
              <p:nvPr/>
            </p:nvSpPr>
            <p:spPr bwMode="auto">
              <a:xfrm>
                <a:off x="6109883" y="4675861"/>
                <a:ext cx="1342437" cy="688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TW" sz="1600" dirty="0">
                    <a:solidFill>
                      <a:srgbClr val="1D528D"/>
                    </a:solidFill>
                    <a:latin typeface="+mj-lt"/>
                    <a:ea typeface="微軟正黑體" pitchFamily="34" charset="-120"/>
                  </a:rPr>
                  <a:t>End </a:t>
                </a:r>
                <a:r>
                  <a:rPr lang="en-US" altLang="zh-TW" sz="1600" dirty="0" smtClean="0">
                    <a:solidFill>
                      <a:srgbClr val="1D528D"/>
                    </a:solidFill>
                    <a:latin typeface="+mj-lt"/>
                    <a:ea typeface="微軟正黑體" pitchFamily="34" charset="-120"/>
                  </a:rPr>
                  <a:t>Stop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+mj-lt"/>
                    <a:ea typeface="微軟正黑體" pitchFamily="34" charset="-120"/>
                  </a:rPr>
                  <a:t>(v)</a:t>
                </a:r>
                <a:endParaRPr lang="zh-TW" altLang="en-US" sz="1600" dirty="0">
                  <a:solidFill>
                    <a:srgbClr val="FF0000"/>
                  </a:solidFill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2" name="Text Box 25"/>
              <p:cNvSpPr txBox="1">
                <a:spLocks noChangeArrowheads="1"/>
              </p:cNvSpPr>
              <p:nvPr/>
            </p:nvSpPr>
            <p:spPr bwMode="auto">
              <a:xfrm rot="19881978">
                <a:off x="7193022" y="4213461"/>
                <a:ext cx="1045128" cy="687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altLang="zh-TW" sz="1600" dirty="0" smtClean="0">
                    <a:solidFill>
                      <a:srgbClr val="C00000"/>
                    </a:solidFill>
                    <a:latin typeface="+mj-lt"/>
                    <a:ea typeface="微軟正黑體" pitchFamily="34" charset="-120"/>
                  </a:rPr>
                  <a:t>walk</a:t>
                </a:r>
                <a:endParaRPr lang="zh-TW" altLang="en-US" sz="1600" b="0" dirty="0">
                  <a:solidFill>
                    <a:srgbClr val="C00000"/>
                  </a:solidFill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3" name="Line 24"/>
              <p:cNvSpPr>
                <a:spLocks noChangeShapeType="1"/>
              </p:cNvSpPr>
              <p:nvPr/>
            </p:nvSpPr>
            <p:spPr bwMode="auto">
              <a:xfrm flipV="1">
                <a:off x="7337560" y="4304472"/>
                <a:ext cx="623676" cy="423736"/>
              </a:xfrm>
              <a:prstGeom prst="line">
                <a:avLst/>
              </a:prstGeom>
              <a:ln>
                <a:headEnd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algn="l">
                  <a:defRPr/>
                </a:pPr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42503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15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609600" y="228600"/>
            <a:ext cx="885894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Model Transfer between Modes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179512" y="836712"/>
                <a:ext cx="8568951" cy="5257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2400" b="1">
                    <a:solidFill>
                      <a:srgbClr val="333399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50000"/>
                  <a:buFont typeface="Wingdings" pitchFamily="2" charset="2"/>
                  <a:buChar char="u"/>
                  <a:defRPr kumimoji="1" sz="2200" b="1">
                    <a:solidFill>
                      <a:srgbClr val="333399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­"/>
                  <a:defRPr kumimoji="1" sz="2000" b="1">
                    <a:solidFill>
                      <a:srgbClr val="333399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2000" b="1">
                    <a:solidFill>
                      <a:srgbClr val="333399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1600" b="1">
                    <a:solidFill>
                      <a:srgbClr val="333399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1600" b="1">
                    <a:solidFill>
                      <a:srgbClr val="333399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1600" b="1">
                    <a:solidFill>
                      <a:srgbClr val="333399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1600" b="1">
                    <a:solidFill>
                      <a:srgbClr val="333399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Char char="•"/>
                  <a:defRPr kumimoji="1" sz="1600" b="1">
                    <a:solidFill>
                      <a:srgbClr val="333399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dirty="0"/>
                  <a:t>G</a:t>
                </a:r>
                <a:r>
                  <a:rPr lang="en-US" altLang="zh-TW" dirty="0" smtClean="0"/>
                  <a:t>raph </a:t>
                </a:r>
                <a:r>
                  <a:rPr lang="en-US" altLang="zh-TW" dirty="0"/>
                  <a:t>model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G=(V,E) </a:t>
                </a:r>
                <a:r>
                  <a:rPr lang="en-US" altLang="zh-TW" dirty="0"/>
                  <a:t>and transforms it into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G’=(V’,E’) </a:t>
                </a:r>
                <a:r>
                  <a:rPr lang="en-US" altLang="zh-TW" dirty="0" smtClean="0"/>
                  <a:t>by </a:t>
                </a:r>
                <a:r>
                  <a:rPr lang="en-US" altLang="zh-TW" dirty="0"/>
                  <a:t>adding new nodes and edges to represent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"alighting"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"waiting" </a:t>
                </a:r>
                <a:r>
                  <a:rPr lang="en-US" altLang="zh-TW" dirty="0"/>
                  <a:t>at the stops. </a:t>
                </a:r>
                <a:endParaRPr lang="en-US" altLang="zh-TW" dirty="0" smtClean="0"/>
              </a:p>
              <a:p>
                <a:pPr lvl="1"/>
                <a:r>
                  <a:rPr lang="en-US" altLang="zh-TW" sz="2000" dirty="0" smtClean="0"/>
                  <a:t>Each service </a:t>
                </a:r>
                <a:r>
                  <a:rPr lang="en-US" altLang="zh-TW" sz="2000" dirty="0"/>
                  <a:t>line </a:t>
                </a:r>
                <a:r>
                  <a:rPr lang="en-US" altLang="zh-TW" sz="2000" i="1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zh-TW" sz="2000" dirty="0" smtClean="0"/>
                  <a:t> K</a:t>
                </a:r>
              </a:p>
              <a:p>
                <a:pPr lvl="2"/>
                <a:r>
                  <a:rPr lang="en-US" altLang="zh-TW" sz="1800" dirty="0"/>
                  <a:t>E</a:t>
                </a:r>
                <a:r>
                  <a:rPr lang="en-US" altLang="zh-TW" sz="1800" dirty="0" smtClean="0"/>
                  <a:t>ach  </a:t>
                </a:r>
                <a:r>
                  <a:rPr lang="en-US" altLang="zh-TW" sz="1800" dirty="0"/>
                  <a:t>stop  </a:t>
                </a:r>
                <a:r>
                  <a:rPr lang="en-US" altLang="zh-TW" sz="1800" i="1" dirty="0"/>
                  <a:t>v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V,  </a:t>
                </a:r>
                <a:r>
                  <a:rPr lang="en-US" altLang="zh-TW" sz="1800" dirty="0"/>
                  <a:t>we  add  a  new  node  </a:t>
                </a:r>
                <a:r>
                  <a:rPr lang="en-US" altLang="zh-TW" sz="1800" i="1" dirty="0" err="1">
                    <a:solidFill>
                      <a:srgbClr val="FF0000"/>
                    </a:solidFill>
                  </a:rPr>
                  <a:t>vk</a:t>
                </a:r>
                <a:r>
                  <a:rPr lang="en-US" altLang="zh-TW" sz="1800" i="1" dirty="0"/>
                  <a:t>  </a:t>
                </a:r>
                <a:r>
                  <a:rPr lang="en-US" altLang="zh-TW" sz="1800" dirty="0"/>
                  <a:t>to  </a:t>
                </a:r>
                <a:r>
                  <a:rPr lang="en-US" altLang="zh-TW" sz="1800" i="1" dirty="0"/>
                  <a:t>V’ </a:t>
                </a:r>
                <a:r>
                  <a:rPr lang="en-US" altLang="zh-TW" sz="1800" i="1" dirty="0" smtClean="0"/>
                  <a:t> </a:t>
                </a:r>
                <a:r>
                  <a:rPr lang="en-US" altLang="zh-TW" sz="1800" dirty="0" smtClean="0"/>
                  <a:t>(expanded  graph</a:t>
                </a:r>
                <a:r>
                  <a:rPr lang="en-US" altLang="zh-TW" sz="1800" dirty="0"/>
                  <a:t>)</a:t>
                </a:r>
                <a:endParaRPr lang="en-US" altLang="zh-TW" sz="1800" dirty="0" smtClean="0"/>
              </a:p>
              <a:p>
                <a:pPr lvl="2"/>
                <a:r>
                  <a:rPr lang="en-US" altLang="zh-TW" sz="1800" dirty="0" smtClean="0"/>
                  <a:t>replace  </a:t>
                </a:r>
                <a:r>
                  <a:rPr lang="en-US" altLang="zh-TW" sz="1800" dirty="0"/>
                  <a:t>each  directed  edge  </a:t>
                </a:r>
                <a:r>
                  <a:rPr lang="en-US" altLang="zh-TW" sz="1800" i="1" dirty="0"/>
                  <a:t>e=(</a:t>
                </a:r>
                <a:r>
                  <a:rPr lang="en-US" altLang="zh-TW" sz="1800" i="1" dirty="0" err="1"/>
                  <a:t>u,v</a:t>
                </a:r>
                <a:r>
                  <a:rPr lang="en-US" altLang="zh-TW" sz="1800" i="1" dirty="0"/>
                  <a:t>)  </a:t>
                </a:r>
                <a:r>
                  <a:rPr lang="en-US" altLang="zh-TW" sz="1800" dirty="0"/>
                  <a:t>in  along its  route  by three  new  directed  edges  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1800" i="1" dirty="0" err="1">
                    <a:solidFill>
                      <a:srgbClr val="FF0000"/>
                    </a:solidFill>
                  </a:rPr>
                  <a:t>u,uk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, 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1800" i="1" dirty="0" err="1">
                    <a:solidFill>
                      <a:srgbClr val="FF0000"/>
                    </a:solidFill>
                  </a:rPr>
                  <a:t>uk,vk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and 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1800" i="1" dirty="0" err="1">
                    <a:solidFill>
                      <a:srgbClr val="FF0000"/>
                    </a:solidFill>
                  </a:rPr>
                  <a:t>vk,v</a:t>
                </a:r>
                <a:r>
                  <a:rPr lang="en-US" altLang="zh-TW" sz="1800" i="1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sz="1800" dirty="0"/>
                  <a:t>. </a:t>
                </a:r>
              </a:p>
              <a:p>
                <a:pPr lvl="1"/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access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point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: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node </a:t>
                </a:r>
                <a:r>
                  <a:rPr lang="en-US" altLang="zh-TW" sz="2000" i="1" dirty="0" err="1">
                    <a:solidFill>
                      <a:srgbClr val="FF0000"/>
                    </a:solidFill>
                  </a:rPr>
                  <a:t>vk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000" dirty="0" smtClean="0"/>
                  <a:t>for </a:t>
                </a:r>
                <a:r>
                  <a:rPr lang="en-US" altLang="zh-TW" sz="2000" dirty="0"/>
                  <a:t>line </a:t>
                </a:r>
                <a:r>
                  <a:rPr lang="en-US" altLang="zh-TW" sz="2000" i="1" dirty="0"/>
                  <a:t>k </a:t>
                </a:r>
                <a:r>
                  <a:rPr lang="en-US" altLang="zh-TW" sz="2000" dirty="0"/>
                  <a:t>at stop </a:t>
                </a:r>
                <a:r>
                  <a:rPr lang="en-US" altLang="zh-TW" sz="2000" i="1" dirty="0"/>
                  <a:t>v</a:t>
                </a:r>
                <a:r>
                  <a:rPr lang="en-US" altLang="zh-TW" sz="2000" dirty="0"/>
                  <a:t>. </a:t>
                </a:r>
                <a:endParaRPr lang="en-US" altLang="zh-TW" sz="2000" dirty="0" smtClean="0"/>
              </a:p>
              <a:p>
                <a:pPr lvl="1"/>
                <a:r>
                  <a:rPr lang="en-US" altLang="zh-TW" sz="2000" i="1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ransfer </a:t>
                </a:r>
                <a:r>
                  <a:rPr lang="en-US" altLang="zh-TW" sz="2000" i="1" dirty="0" err="1" smtClean="0">
                    <a:solidFill>
                      <a:srgbClr val="FF0000"/>
                    </a:solidFill>
                  </a:rPr>
                  <a:t>edge:</a:t>
                </a:r>
                <a:r>
                  <a:rPr lang="en-US" altLang="zh-TW" sz="2000" dirty="0" err="1" smtClean="0">
                    <a:solidFill>
                      <a:srgbClr val="FF0000"/>
                    </a:solidFill>
                  </a:rPr>
                  <a:t>edge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2000" i="1" dirty="0" err="1">
                    <a:solidFill>
                      <a:srgbClr val="FF0000"/>
                    </a:solidFill>
                  </a:rPr>
                  <a:t>uk,vk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represents the commuter traveling on service line from stop  </a:t>
                </a:r>
                <a:r>
                  <a:rPr lang="en-US" altLang="zh-TW" sz="2000" i="1" dirty="0"/>
                  <a:t>u  </a:t>
                </a:r>
                <a:r>
                  <a:rPr lang="en-US" altLang="zh-TW" sz="2000" dirty="0"/>
                  <a:t>to  stop  </a:t>
                </a:r>
                <a:r>
                  <a:rPr lang="en-US" altLang="zh-TW" sz="2000" i="1" dirty="0"/>
                  <a:t>v</a:t>
                </a:r>
                <a:r>
                  <a:rPr lang="en-US" altLang="zh-TW" sz="2000" dirty="0"/>
                  <a:t>. </a:t>
                </a:r>
                <a:r>
                  <a:rPr lang="en-US" altLang="zh-TW" sz="2000" dirty="0" smtClean="0"/>
                  <a:t>(</a:t>
                </a:r>
                <a:r>
                  <a:rPr lang="zh-TW" altLang="en-US" sz="2000" dirty="0" smtClean="0"/>
                  <a:t>轉換時間</a:t>
                </a:r>
                <a:r>
                  <a:rPr lang="en-US" altLang="zh-TW" sz="2000" dirty="0" smtClean="0"/>
                  <a:t>) </a:t>
                </a:r>
              </a:p>
              <a:p>
                <a:pPr lvl="1"/>
                <a:r>
                  <a:rPr lang="en-US" altLang="zh-TW" sz="2000" i="1" dirty="0">
                    <a:solidFill>
                      <a:srgbClr val="FF0000"/>
                    </a:solidFill>
                  </a:rPr>
                  <a:t>waiting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edge 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:edge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2000" i="1" dirty="0" err="1">
                    <a:solidFill>
                      <a:srgbClr val="FF0000"/>
                    </a:solidFill>
                  </a:rPr>
                  <a:t>u,uk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2000" dirty="0" smtClean="0"/>
                  <a:t>(</a:t>
                </a:r>
                <a:r>
                  <a:rPr lang="zh-TW" altLang="en-US" sz="2000" dirty="0" smtClean="0"/>
                  <a:t>等車時間</a:t>
                </a:r>
                <a:r>
                  <a:rPr lang="en-US" altLang="zh-TW" sz="2000" dirty="0" smtClean="0"/>
                  <a:t>)</a:t>
                </a:r>
              </a:p>
              <a:p>
                <a:pPr lvl="1"/>
                <a:r>
                  <a:rPr lang="en-US" altLang="zh-TW" sz="2000" i="1" dirty="0">
                    <a:solidFill>
                      <a:srgbClr val="FF0000"/>
                    </a:solidFill>
                  </a:rPr>
                  <a:t>alighting  edge 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:</a:t>
                </a:r>
                <a:r>
                  <a:rPr lang="en-US" altLang="zh-TW" sz="2000" dirty="0" smtClean="0">
                    <a:solidFill>
                      <a:srgbClr val="FF0000"/>
                    </a:solidFill>
                  </a:rPr>
                  <a:t>edge 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2000" i="1" dirty="0" err="1">
                    <a:solidFill>
                      <a:srgbClr val="FF0000"/>
                    </a:solidFill>
                  </a:rPr>
                  <a:t>vk,v</a:t>
                </a:r>
                <a:r>
                  <a:rPr lang="en-US" altLang="zh-TW" sz="2000" i="1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2000" dirty="0" smtClean="0"/>
                  <a:t>represent  </a:t>
                </a:r>
                <a:r>
                  <a:rPr lang="en-US" altLang="zh-TW" sz="2000" dirty="0"/>
                  <a:t>the  commuter alighting at stop </a:t>
                </a:r>
                <a:r>
                  <a:rPr lang="en-US" altLang="zh-TW" sz="2000" i="1" dirty="0"/>
                  <a:t>v </a:t>
                </a:r>
                <a:r>
                  <a:rPr lang="en-US" altLang="zh-TW" sz="2000" dirty="0"/>
                  <a:t>from service line </a:t>
                </a:r>
                <a:r>
                  <a:rPr lang="en-US" altLang="zh-TW" sz="2000" i="1" dirty="0"/>
                  <a:t>k</a:t>
                </a:r>
                <a:r>
                  <a:rPr lang="en-US" altLang="zh-TW" sz="2000" dirty="0"/>
                  <a:t>. </a:t>
                </a:r>
                <a:r>
                  <a:rPr lang="en-US" altLang="zh-TW" sz="2000" dirty="0" smtClean="0"/>
                  <a:t>(</a:t>
                </a:r>
                <a:r>
                  <a:rPr lang="zh-TW" altLang="en-US" sz="2000" dirty="0" smtClean="0"/>
                  <a:t>下車時間</a:t>
                </a:r>
                <a:r>
                  <a:rPr lang="en-US" altLang="zh-TW" sz="2000" dirty="0" smtClean="0"/>
                  <a:t>)</a:t>
                </a:r>
              </a:p>
              <a:p>
                <a:endParaRPr lang="en-US" altLang="zh-TW" sz="16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568951" cy="5257800"/>
              </a:xfrm>
              <a:prstGeom prst="rect">
                <a:avLst/>
              </a:prstGeom>
              <a:blipFill rotWithShape="0">
                <a:blip r:embed="rId2"/>
                <a:stretch>
                  <a:fillRect l="-925" t="-811" r="-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7898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16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609600" y="228600"/>
            <a:ext cx="885894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Model Transfer between Modes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2998920" y="3637118"/>
            <a:ext cx="1342437" cy="68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1600" dirty="0" smtClean="0">
                <a:solidFill>
                  <a:srgbClr val="C00000"/>
                </a:solidFill>
                <a:latin typeface="+mj-lt"/>
                <a:ea typeface="微軟正黑體" pitchFamily="34" charset="-120"/>
              </a:rPr>
              <a:t>Stop(</a:t>
            </a:r>
            <a:r>
              <a:rPr lang="en-US" altLang="zh-TW" sz="1600" dirty="0" err="1" smtClean="0">
                <a:solidFill>
                  <a:srgbClr val="C00000"/>
                </a:solidFill>
                <a:latin typeface="+mj-lt"/>
                <a:ea typeface="微軟正黑體" pitchFamily="34" charset="-120"/>
              </a:rPr>
              <a:t>uk</a:t>
            </a:r>
            <a:r>
              <a:rPr lang="en-US" altLang="zh-TW" sz="1600" dirty="0" smtClean="0">
                <a:solidFill>
                  <a:srgbClr val="C00000"/>
                </a:solidFill>
                <a:latin typeface="+mj-lt"/>
                <a:ea typeface="微軟正黑體" pitchFamily="34" charset="-120"/>
              </a:rPr>
              <a:t>)</a:t>
            </a:r>
            <a:endParaRPr lang="zh-TW" altLang="en-US" sz="1600" dirty="0">
              <a:solidFill>
                <a:srgbClr val="C00000"/>
              </a:solidFill>
              <a:latin typeface="+mj-lt"/>
              <a:ea typeface="微軟正黑體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298490" y="3195330"/>
            <a:ext cx="9067543" cy="1264038"/>
            <a:chOff x="-810695" y="3208527"/>
            <a:chExt cx="9067543" cy="1264038"/>
          </a:xfrm>
        </p:grpSpPr>
        <p:sp>
          <p:nvSpPr>
            <p:cNvPr id="4" name="AutoShape 10"/>
            <p:cNvSpPr>
              <a:spLocks noChangeArrowheads="1"/>
            </p:cNvSpPr>
            <p:nvPr/>
          </p:nvSpPr>
          <p:spPr bwMode="auto">
            <a:xfrm>
              <a:off x="-353609" y="3645023"/>
              <a:ext cx="7397824" cy="35646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-492868" y="3270352"/>
              <a:ext cx="8749716" cy="769939"/>
              <a:chOff x="1991128" y="4710512"/>
              <a:chExt cx="8749716" cy="769939"/>
            </a:xfrm>
          </p:grpSpPr>
          <p:sp>
            <p:nvSpPr>
              <p:cNvPr id="9" name="Text Box 19"/>
              <p:cNvSpPr txBox="1">
                <a:spLocks noChangeArrowheads="1"/>
              </p:cNvSpPr>
              <p:nvPr/>
            </p:nvSpPr>
            <p:spPr bwMode="auto">
              <a:xfrm>
                <a:off x="9106105" y="4710512"/>
                <a:ext cx="1634739" cy="688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TW" sz="1600" dirty="0" smtClean="0">
                    <a:solidFill>
                      <a:srgbClr val="1D528D"/>
                    </a:solidFill>
                    <a:latin typeface="+mj-lt"/>
                    <a:ea typeface="微軟正黑體" pitchFamily="34" charset="-120"/>
                  </a:rPr>
                  <a:t>Stop(v)</a:t>
                </a:r>
                <a:endParaRPr lang="zh-TW" altLang="en-US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12" name="Oval 13"/>
              <p:cNvSpPr>
                <a:spLocks noChangeArrowheads="1"/>
              </p:cNvSpPr>
              <p:nvPr/>
            </p:nvSpPr>
            <p:spPr bwMode="auto">
              <a:xfrm>
                <a:off x="1991128" y="4993089"/>
                <a:ext cx="465798" cy="487362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1D528D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</p:grp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-810695" y="3208527"/>
              <a:ext cx="1634739" cy="688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Stop(u)</a:t>
              </a:r>
              <a:endParaRPr lang="zh-TW" altLang="en-US" sz="1600" dirty="0">
                <a:solidFill>
                  <a:srgbClr val="1D528D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-209315" y="4010900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chemeClr val="accent4"/>
                  </a:solidFill>
                </a:rPr>
                <a:t>Mode m1</a:t>
              </a:r>
              <a:endParaRPr lang="zh-TW" altLang="en-US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 rot="18850348">
            <a:off x="1384967" y="3029157"/>
            <a:ext cx="6506057" cy="1255918"/>
            <a:chOff x="1603765" y="3246229"/>
            <a:chExt cx="5856490" cy="1255918"/>
          </a:xfrm>
        </p:grpSpPr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2210205" y="3734462"/>
              <a:ext cx="4411072" cy="344920"/>
            </a:xfrm>
            <a:prstGeom prst="roundRect">
              <a:avLst>
                <a:gd name="adj" fmla="val 50000"/>
              </a:avLst>
            </a:prstGeom>
            <a:solidFill>
              <a:srgbClr val="BEE395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grpSp>
          <p:nvGrpSpPr>
            <p:cNvPr id="42" name="群組 41"/>
            <p:cNvGrpSpPr/>
            <p:nvPr/>
          </p:nvGrpSpPr>
          <p:grpSpPr>
            <a:xfrm>
              <a:off x="1603765" y="3287624"/>
              <a:ext cx="1342437" cy="873722"/>
              <a:chOff x="4743108" y="3233502"/>
              <a:chExt cx="1342437" cy="873722"/>
            </a:xfrm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 flipV="1">
                <a:off x="5120565" y="3590587"/>
                <a:ext cx="479400" cy="516637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92D05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TW" altLang="en-US" sz="2000" dirty="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auto">
              <a:xfrm>
                <a:off x="4743108" y="3233502"/>
                <a:ext cx="1342437" cy="688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TW" sz="1600" dirty="0" smtClean="0">
                    <a:solidFill>
                      <a:srgbClr val="92D050"/>
                    </a:solidFill>
                    <a:latin typeface="+mj-lt"/>
                    <a:ea typeface="微軟正黑體" pitchFamily="34" charset="-120"/>
                  </a:rPr>
                  <a:t>Stop(u’)</a:t>
                </a:r>
                <a:endParaRPr lang="zh-TW" altLang="en-US" sz="1600" dirty="0">
                  <a:solidFill>
                    <a:srgbClr val="92D050"/>
                  </a:solidFill>
                  <a:latin typeface="+mj-lt"/>
                  <a:ea typeface="微軟正黑體" pitchFamily="34" charset="-120"/>
                </a:endParaRPr>
              </a:p>
            </p:txBody>
          </p:sp>
        </p:grp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6117818" y="3246229"/>
              <a:ext cx="1342437" cy="688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 smtClean="0">
                  <a:solidFill>
                    <a:srgbClr val="92D050"/>
                  </a:solidFill>
                  <a:latin typeface="+mj-lt"/>
                  <a:ea typeface="微軟正黑體" pitchFamily="34" charset="-120"/>
                </a:rPr>
                <a:t>Stop(v’)</a:t>
              </a:r>
              <a:endParaRPr lang="zh-TW" altLang="en-US" sz="1600" dirty="0">
                <a:solidFill>
                  <a:srgbClr val="92D05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303217" y="4040482"/>
              <a:ext cx="1518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92D050"/>
                  </a:solidFill>
                </a:rPr>
                <a:t>Mode m2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4318153" y="3539732"/>
            <a:ext cx="2342805" cy="799840"/>
            <a:chOff x="1349768" y="3188251"/>
            <a:chExt cx="2342805" cy="799840"/>
          </a:xfrm>
        </p:grpSpPr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1754683" y="3299287"/>
              <a:ext cx="1937890" cy="688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Transfer Stop(t)</a:t>
              </a:r>
              <a:endParaRPr lang="zh-TW" altLang="en-US" sz="160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1349768" y="3188251"/>
              <a:ext cx="465798" cy="487362"/>
            </a:xfrm>
            <a:prstGeom prst="ellipse">
              <a:avLst/>
            </a:prstGeom>
            <a:solidFill>
              <a:srgbClr val="FFFFFF"/>
            </a:solidFill>
            <a:ln w="57150" cap="flat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r>
                <a:rPr lang="en-US" altLang="zh-TW" sz="1800" dirty="0" smtClean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軟正黑體" pitchFamily="34" charset="-120"/>
                </a:rPr>
                <a:t>T</a:t>
              </a:r>
              <a:endParaRPr lang="zh-TW" altLang="en-US" sz="1800" dirty="0">
                <a:solidFill>
                  <a:schemeClr val="tx1">
                    <a:lumMod val="75000"/>
                  </a:schemeClr>
                </a:solidFill>
                <a:latin typeface="+mj-lt"/>
                <a:ea typeface="微軟正黑體" pitchFamily="34" charset="-120"/>
              </a:endParaRPr>
            </a:p>
          </p:txBody>
        </p:sp>
      </p:grp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281561" y="1197184"/>
            <a:ext cx="1634739" cy="68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 smtClean="0">
                <a:solidFill>
                  <a:srgbClr val="1D528D"/>
                </a:solidFill>
                <a:latin typeface="+mj-lt"/>
                <a:ea typeface="微軟正黑體" pitchFamily="34" charset="-120"/>
              </a:rPr>
              <a:t>G=(V,E)</a:t>
            </a:r>
            <a:endParaRPr lang="zh-TW" altLang="en-US" sz="2800" dirty="0">
              <a:solidFill>
                <a:srgbClr val="1D528D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14704" y="933321"/>
            <a:ext cx="2680816" cy="40011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altLang="zh-TW" sz="2000" dirty="0">
                <a:latin typeface="+mj-lt"/>
                <a:ea typeface="微軟正黑體" pitchFamily="34" charset="-120"/>
              </a:rPr>
              <a:t>m1:Bus or MRT</a:t>
            </a:r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14704" y="1504829"/>
            <a:ext cx="2680816" cy="400110"/>
          </a:xfrm>
          <a:prstGeom prst="rect">
            <a:avLst/>
          </a:prstGeom>
          <a:solidFill>
            <a:srgbClr val="BEE395"/>
          </a:solidFill>
          <a:ln w="9525">
            <a:solidFill>
              <a:srgbClr val="00B05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altLang="zh-TW" sz="2000" dirty="0">
                <a:latin typeface="+mj-lt"/>
                <a:ea typeface="微軟正黑體" pitchFamily="34" charset="-120"/>
              </a:rPr>
              <a:t>m2:Bus or  MRT </a:t>
            </a:r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57" name="Oval 14"/>
          <p:cNvSpPr>
            <a:spLocks noChangeArrowheads="1"/>
          </p:cNvSpPr>
          <p:nvPr/>
        </p:nvSpPr>
        <p:spPr bwMode="auto">
          <a:xfrm>
            <a:off x="7722044" y="3565568"/>
            <a:ext cx="465798" cy="487362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r>
              <a:rPr lang="en-US" altLang="zh-TW" sz="2000" dirty="0" smtClean="0">
                <a:latin typeface="+mj-lt"/>
                <a:ea typeface="微軟正黑體" pitchFamily="34" charset="-120"/>
              </a:rPr>
              <a:t>c</a:t>
            </a:r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58" name="Oval 16"/>
          <p:cNvSpPr>
            <a:spLocks noChangeArrowheads="1"/>
          </p:cNvSpPr>
          <p:nvPr/>
        </p:nvSpPr>
        <p:spPr bwMode="auto">
          <a:xfrm rot="5400000" flipV="1">
            <a:off x="6008700" y="1781670"/>
            <a:ext cx="479400" cy="516637"/>
          </a:xfrm>
          <a:prstGeom prst="ellipse">
            <a:avLst/>
          </a:prstGeom>
          <a:solidFill>
            <a:srgbClr val="FFFFFF"/>
          </a:solidFill>
          <a:ln w="57150">
            <a:solidFill>
              <a:srgbClr val="92D050"/>
            </a:solidFill>
            <a:round/>
            <a:headEnd/>
            <a:tailEnd/>
          </a:ln>
        </p:spPr>
        <p:txBody>
          <a:bodyPr anchor="ctr"/>
          <a:lstStyle/>
          <a:p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59" name="Text Box 19"/>
          <p:cNvSpPr txBox="1">
            <a:spLocks noChangeArrowheads="1"/>
          </p:cNvSpPr>
          <p:nvPr/>
        </p:nvSpPr>
        <p:spPr bwMode="auto">
          <a:xfrm>
            <a:off x="264910" y="1861877"/>
            <a:ext cx="3895889" cy="68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2000" dirty="0" smtClean="0">
                <a:solidFill>
                  <a:srgbClr val="1D528D"/>
                </a:solidFill>
                <a:latin typeface="+mj-lt"/>
                <a:ea typeface="微軟正黑體" pitchFamily="34" charset="-120"/>
              </a:rPr>
              <a:t>Mode m1 transfer to Mode m2</a:t>
            </a:r>
            <a:endParaRPr lang="zh-TW" altLang="en-US" sz="2000" dirty="0">
              <a:solidFill>
                <a:srgbClr val="1D528D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60" name="Oval 14"/>
          <p:cNvSpPr>
            <a:spLocks noChangeArrowheads="1"/>
          </p:cNvSpPr>
          <p:nvPr/>
        </p:nvSpPr>
        <p:spPr bwMode="auto">
          <a:xfrm>
            <a:off x="3483740" y="3588098"/>
            <a:ext cx="465798" cy="487362"/>
          </a:xfrm>
          <a:prstGeom prst="ellipse">
            <a:avLst/>
          </a:prstGeom>
          <a:solidFill>
            <a:srgbClr val="FFBECD"/>
          </a:solidFill>
          <a:ln w="57150">
            <a:solidFill>
              <a:srgbClr val="1D528D">
                <a:alpha val="99000"/>
              </a:srgbClr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pPr algn="l"/>
            <a:r>
              <a:rPr lang="en-US" altLang="zh-TW" sz="1800" dirty="0">
                <a:latin typeface="+mj-lt"/>
                <a:ea typeface="微軟正黑體" pitchFamily="34" charset="-120"/>
              </a:rPr>
              <a:t>T</a:t>
            </a:r>
            <a:endParaRPr lang="zh-TW" altLang="en-US" sz="1800" dirty="0">
              <a:latin typeface="+mj-lt"/>
              <a:ea typeface="微軟正黑體" pitchFamily="34" charset="-120"/>
            </a:endParaRPr>
          </a:p>
        </p:txBody>
      </p:sp>
      <p:sp>
        <p:nvSpPr>
          <p:cNvPr id="62" name="Oval 14"/>
          <p:cNvSpPr>
            <a:spLocks noChangeArrowheads="1"/>
          </p:cNvSpPr>
          <p:nvPr/>
        </p:nvSpPr>
        <p:spPr bwMode="auto">
          <a:xfrm>
            <a:off x="4837535" y="2961949"/>
            <a:ext cx="465798" cy="487362"/>
          </a:xfrm>
          <a:prstGeom prst="ellipse">
            <a:avLst/>
          </a:prstGeom>
          <a:solidFill>
            <a:srgbClr val="FFBECD"/>
          </a:solidFill>
          <a:ln w="57150">
            <a:solidFill>
              <a:srgbClr val="92D050">
                <a:alpha val="99000"/>
              </a:srgbClr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pPr algn="l"/>
            <a:r>
              <a:rPr lang="en-US" altLang="zh-TW" sz="1800" dirty="0" smtClean="0">
                <a:latin typeface="+mj-lt"/>
                <a:ea typeface="微軟正黑體" pitchFamily="34" charset="-120"/>
              </a:rPr>
              <a:t>T’</a:t>
            </a:r>
            <a:endParaRPr lang="zh-TW" altLang="en-US" sz="1800" dirty="0">
              <a:latin typeface="+mj-lt"/>
              <a:ea typeface="微軟正黑體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725374" y="5444690"/>
            <a:ext cx="5270146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i="1" dirty="0" smtClean="0">
                <a:solidFill>
                  <a:srgbClr val="FF6600"/>
                </a:solidFill>
              </a:rPr>
              <a:t>Type B: different stop within allow walking distance</a:t>
            </a:r>
            <a:endParaRPr lang="en-US" altLang="zh-TW" sz="1600" i="1" dirty="0">
              <a:solidFill>
                <a:srgbClr val="FF6600"/>
              </a:solidFill>
            </a:endParaRPr>
          </a:p>
          <a:p>
            <a:r>
              <a:rPr lang="en-US" altLang="zh-TW" sz="1600" i="1" dirty="0">
                <a:solidFill>
                  <a:srgbClr val="FF6600"/>
                </a:solidFill>
              </a:rPr>
              <a:t>Walking cost </a:t>
            </a:r>
            <a:r>
              <a:rPr lang="en-US" altLang="zh-TW" sz="1600" i="1" dirty="0" err="1" smtClean="0">
                <a:solidFill>
                  <a:srgbClr val="FF6600"/>
                </a:solidFill>
              </a:rPr>
              <a:t>W</a:t>
            </a:r>
            <a:r>
              <a:rPr lang="en-US" altLang="zh-TW" sz="1400" i="1" dirty="0" err="1" smtClean="0">
                <a:solidFill>
                  <a:srgbClr val="FF6600"/>
                </a:solidFill>
              </a:rPr>
              <a:t>wt</a:t>
            </a:r>
            <a:r>
              <a:rPr lang="en-US" altLang="zh-TW" sz="1600" i="1" dirty="0" smtClean="0">
                <a:solidFill>
                  <a:srgbClr val="FF6600"/>
                </a:solidFill>
              </a:rPr>
              <a:t>= the walking time from T to T’ </a:t>
            </a:r>
            <a:endParaRPr lang="en-US" altLang="zh-TW" sz="1600" i="1" dirty="0">
              <a:solidFill>
                <a:srgbClr val="FF6600"/>
              </a:solidFill>
            </a:endParaRPr>
          </a:p>
          <a:p>
            <a:r>
              <a:rPr lang="en-US" altLang="zh-TW" sz="1600" i="1" dirty="0" smtClean="0">
                <a:solidFill>
                  <a:srgbClr val="FF6600"/>
                </a:solidFill>
                <a:ea typeface="微軟正黑體" pitchFamily="34" charset="-120"/>
              </a:rPr>
              <a:t>Waiting cost = the waiting time for </a:t>
            </a:r>
            <a:r>
              <a:rPr lang="en-US" altLang="zh-TW" sz="1600" i="1" dirty="0">
                <a:solidFill>
                  <a:srgbClr val="FF6600"/>
                </a:solidFill>
                <a:ea typeface="微軟正黑體" pitchFamily="34" charset="-120"/>
              </a:rPr>
              <a:t>next Bus/MRT depends on mode m2 </a:t>
            </a:r>
            <a:r>
              <a:rPr lang="en-US" altLang="zh-TW" sz="1600" i="1" dirty="0" smtClean="0">
                <a:solidFill>
                  <a:srgbClr val="FF6600"/>
                </a:solidFill>
                <a:ea typeface="微軟正黑體" pitchFamily="34" charset="-120"/>
              </a:rPr>
              <a:t>schedule</a:t>
            </a:r>
            <a:endParaRPr lang="zh-TW" altLang="en-US" sz="1600" dirty="0">
              <a:solidFill>
                <a:srgbClr val="FF6600"/>
              </a:solidFill>
              <a:ea typeface="微軟正黑體" pitchFamily="34" charset="-120"/>
            </a:endParaRPr>
          </a:p>
        </p:txBody>
      </p:sp>
      <p:sp>
        <p:nvSpPr>
          <p:cNvPr id="64" name="Line 24"/>
          <p:cNvSpPr>
            <a:spLocks noChangeShapeType="1"/>
          </p:cNvSpPr>
          <p:nvPr/>
        </p:nvSpPr>
        <p:spPr bwMode="auto">
          <a:xfrm flipV="1">
            <a:off x="3938346" y="3176629"/>
            <a:ext cx="881714" cy="44952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TW" altLang="en-US" sz="2000">
              <a:latin typeface="+mj-lt"/>
              <a:ea typeface="微軟正黑體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 rot="20004887">
            <a:off x="3600177" y="3014077"/>
            <a:ext cx="1600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i="1" dirty="0" smtClean="0">
                <a:solidFill>
                  <a:srgbClr val="FF6600"/>
                </a:solidFill>
              </a:rPr>
              <a:t>walking </a:t>
            </a:r>
            <a:r>
              <a:rPr lang="en-US" altLang="zh-TW" sz="1600" i="1" dirty="0">
                <a:solidFill>
                  <a:srgbClr val="FF6600"/>
                </a:solidFill>
              </a:rPr>
              <a:t>edge</a:t>
            </a:r>
            <a:endParaRPr lang="zh-TW" altLang="en-US" sz="1600" dirty="0">
              <a:solidFill>
                <a:srgbClr val="FF6600"/>
              </a:solidFill>
              <a:ea typeface="微軟正黑體" pitchFamily="34" charset="-120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3243132" y="2478379"/>
            <a:ext cx="2414968" cy="2220520"/>
          </a:xfrm>
          <a:prstGeom prst="ellipse">
            <a:avLst/>
          </a:prstGeom>
          <a:solidFill>
            <a:srgbClr val="FFCCFF">
              <a:alpha val="12157"/>
            </a:srgbClr>
          </a:solidFill>
          <a:ln w="73660">
            <a:solidFill>
              <a:srgbClr val="FF0000">
                <a:alpha val="42000"/>
              </a:srgbClr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endParaRPr lang="zh-TW" altLang="en-US" sz="1600" dirty="0">
              <a:solidFill>
                <a:srgbClr val="FF660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99828" y="4297437"/>
            <a:ext cx="440893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i="1" dirty="0" smtClean="0">
                <a:solidFill>
                  <a:srgbClr val="FF6600"/>
                </a:solidFill>
              </a:rPr>
              <a:t>Type A: the </a:t>
            </a:r>
            <a:r>
              <a:rPr lang="en-US" altLang="zh-TW" sz="1600" i="1" dirty="0">
                <a:solidFill>
                  <a:srgbClr val="FF6600"/>
                </a:solidFill>
              </a:rPr>
              <a:t>same location</a:t>
            </a:r>
          </a:p>
          <a:p>
            <a:r>
              <a:rPr lang="en-US" altLang="zh-TW" sz="1600" i="1" dirty="0">
                <a:solidFill>
                  <a:srgbClr val="FF6600"/>
                </a:solidFill>
              </a:rPr>
              <a:t>Walking cost </a:t>
            </a:r>
            <a:r>
              <a:rPr lang="en-US" altLang="zh-TW" sz="1600" i="1" dirty="0" err="1" smtClean="0">
                <a:solidFill>
                  <a:srgbClr val="FF6600"/>
                </a:solidFill>
              </a:rPr>
              <a:t>W</a:t>
            </a:r>
            <a:r>
              <a:rPr lang="en-US" altLang="zh-TW" sz="1400" i="1" dirty="0" err="1" smtClean="0">
                <a:solidFill>
                  <a:srgbClr val="FF6600"/>
                </a:solidFill>
              </a:rPr>
              <a:t>wt</a:t>
            </a:r>
            <a:r>
              <a:rPr lang="en-US" altLang="zh-TW" sz="1600" i="1" dirty="0" smtClean="0">
                <a:solidFill>
                  <a:srgbClr val="FF6600"/>
                </a:solidFill>
              </a:rPr>
              <a:t>=0</a:t>
            </a:r>
            <a:endParaRPr lang="en-US" altLang="zh-TW" sz="1600" i="1" dirty="0">
              <a:solidFill>
                <a:srgbClr val="FF6600"/>
              </a:solidFill>
            </a:endParaRPr>
          </a:p>
          <a:p>
            <a:r>
              <a:rPr lang="en-US" altLang="zh-TW" sz="1600" i="1" dirty="0" smtClean="0">
                <a:solidFill>
                  <a:srgbClr val="FF6600"/>
                </a:solidFill>
                <a:ea typeface="微軟正黑體" pitchFamily="34" charset="-120"/>
              </a:rPr>
              <a:t>Waiting cost = the waiting time for next Bus/MRT depends on mode m2 schedule</a:t>
            </a:r>
            <a:endParaRPr lang="zh-TW" altLang="en-US" sz="1600" dirty="0">
              <a:solidFill>
                <a:srgbClr val="FF6600"/>
              </a:solidFill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3" grpId="0" animBg="1"/>
      <p:bldP spid="64" grpId="0" animBg="1"/>
      <p:bldP spid="65" grpId="0"/>
      <p:bldP spid="36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17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285056" y="285512"/>
            <a:ext cx="8967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Dynamic Transfers and Min. Travel Time</a:t>
            </a:r>
            <a:endParaRPr kumimoji="1" lang="zh-TW" altLang="en-US" sz="26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19714" y="836712"/>
            <a:ext cx="8128749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For  each  edge  </a:t>
            </a:r>
            <a:r>
              <a:rPr lang="en-US" altLang="zh-TW" i="1" dirty="0"/>
              <a:t>e  </a:t>
            </a:r>
            <a:r>
              <a:rPr lang="en-US" altLang="zh-TW" dirty="0"/>
              <a:t>in  the  </a:t>
            </a:r>
            <a:r>
              <a:rPr lang="en-US" altLang="zh-TW" dirty="0" smtClean="0"/>
              <a:t>graph</a:t>
            </a:r>
            <a:r>
              <a:rPr lang="en-US" altLang="zh-TW" dirty="0"/>
              <a:t> </a:t>
            </a:r>
            <a:r>
              <a:rPr lang="en-US" altLang="zh-TW" i="1" dirty="0" smtClean="0"/>
              <a:t>G</a:t>
            </a:r>
            <a:r>
              <a:rPr lang="en-US" altLang="zh-TW" i="1" dirty="0"/>
              <a:t>’=(V’,E’)</a:t>
            </a:r>
            <a:r>
              <a:rPr lang="en-US" altLang="zh-TW" dirty="0"/>
              <a:t>,  we  assign  a  </a:t>
            </a:r>
            <a:r>
              <a:rPr lang="en-US" altLang="zh-TW" i="1" dirty="0"/>
              <a:t>travel  time  weight  </a:t>
            </a:r>
            <a:r>
              <a:rPr lang="en-US" altLang="zh-TW" i="1" dirty="0" err="1" smtClean="0"/>
              <a:t>w</a:t>
            </a:r>
            <a:r>
              <a:rPr lang="en-US" altLang="zh-TW" sz="1600" i="1" dirty="0" err="1" smtClean="0"/>
              <a:t>tt</a:t>
            </a:r>
            <a:r>
              <a:rPr lang="en-US" altLang="zh-TW" i="1" dirty="0" smtClean="0"/>
              <a:t>(e</a:t>
            </a:r>
            <a:r>
              <a:rPr lang="en-US" altLang="zh-TW" i="1" dirty="0"/>
              <a:t>)  </a:t>
            </a:r>
            <a:r>
              <a:rPr lang="en-US" altLang="zh-TW" dirty="0"/>
              <a:t>to  denote  the  time  taken  to  travel  along edge </a:t>
            </a:r>
            <a:r>
              <a:rPr lang="en-US" altLang="zh-TW" i="1" dirty="0"/>
              <a:t>e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/>
              <a:t>a traveling edge </a:t>
            </a:r>
            <a:r>
              <a:rPr lang="en-US" altLang="zh-TW" i="1" dirty="0"/>
              <a:t>e=(</a:t>
            </a:r>
            <a:r>
              <a:rPr lang="en-US" altLang="zh-TW" i="1" dirty="0" err="1"/>
              <a:t>u,v</a:t>
            </a:r>
            <a:r>
              <a:rPr lang="en-US" altLang="zh-TW" i="1" dirty="0"/>
              <a:t>)</a:t>
            </a:r>
            <a:r>
              <a:rPr lang="en-US" altLang="zh-TW" dirty="0"/>
              <a:t>, </a:t>
            </a:r>
            <a:r>
              <a:rPr lang="en-US" altLang="zh-TW" i="1" dirty="0" err="1" smtClean="0"/>
              <a:t>w</a:t>
            </a:r>
            <a:r>
              <a:rPr lang="en-US" altLang="zh-TW" sz="1600" i="1" dirty="0" err="1" smtClean="0"/>
              <a:t>tt</a:t>
            </a:r>
            <a:r>
              <a:rPr lang="en-US" altLang="zh-TW" i="1" dirty="0" smtClean="0"/>
              <a:t>(e</a:t>
            </a:r>
            <a:r>
              <a:rPr lang="en-US" altLang="zh-TW" i="1" dirty="0"/>
              <a:t>) </a:t>
            </a:r>
            <a:r>
              <a:rPr lang="en-US" altLang="zh-TW" dirty="0"/>
              <a:t>is the time taken to travel from stop </a:t>
            </a:r>
            <a:r>
              <a:rPr lang="en-US" altLang="zh-TW" i="1" dirty="0"/>
              <a:t>u </a:t>
            </a:r>
            <a:r>
              <a:rPr lang="en-US" altLang="zh-TW" dirty="0"/>
              <a:t>to stop </a:t>
            </a:r>
            <a:r>
              <a:rPr lang="en-US" altLang="zh-TW" i="1" dirty="0"/>
              <a:t>v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/>
              <a:t>an alighting edge </a:t>
            </a:r>
            <a:r>
              <a:rPr lang="en-US" altLang="zh-TW" i="1" dirty="0"/>
              <a:t>e=(</a:t>
            </a:r>
            <a:r>
              <a:rPr lang="en-US" altLang="zh-TW" i="1" dirty="0" err="1"/>
              <a:t>vh,v</a:t>
            </a:r>
            <a:r>
              <a:rPr lang="en-US" altLang="zh-TW" i="1" dirty="0"/>
              <a:t>)</a:t>
            </a:r>
            <a:r>
              <a:rPr lang="en-US" altLang="zh-TW" dirty="0"/>
              <a:t>, </a:t>
            </a:r>
            <a:r>
              <a:rPr lang="en-US" altLang="zh-TW" i="1" dirty="0" err="1"/>
              <a:t>w</a:t>
            </a:r>
            <a:r>
              <a:rPr lang="en-US" altLang="zh-TW" sz="1600" i="1" dirty="0" err="1"/>
              <a:t>t</a:t>
            </a:r>
            <a:r>
              <a:rPr lang="en-US" altLang="zh-TW" i="1" dirty="0"/>
              <a:t>(e) </a:t>
            </a:r>
            <a:r>
              <a:rPr lang="en-US" altLang="zh-TW" dirty="0"/>
              <a:t>= 0 </a:t>
            </a:r>
            <a:r>
              <a:rPr lang="en-US" altLang="zh-TW" dirty="0" smtClean="0"/>
              <a:t>(negligible</a:t>
            </a:r>
            <a:r>
              <a:rPr lang="en-US" altLang="zh-TW" dirty="0"/>
              <a:t>). </a:t>
            </a:r>
            <a:endParaRPr lang="en-US" altLang="zh-TW" dirty="0" smtClean="0"/>
          </a:p>
          <a:p>
            <a:r>
              <a:rPr lang="en-US" altLang="zh-TW" dirty="0" smtClean="0"/>
              <a:t>For </a:t>
            </a:r>
            <a:r>
              <a:rPr lang="en-US" altLang="zh-TW" dirty="0"/>
              <a:t>a waiting edge </a:t>
            </a:r>
            <a:r>
              <a:rPr lang="en-US" altLang="zh-TW" i="1" dirty="0"/>
              <a:t>e=(</a:t>
            </a:r>
            <a:r>
              <a:rPr lang="en-US" altLang="zh-TW" i="1" dirty="0" err="1"/>
              <a:t>v,vk</a:t>
            </a:r>
            <a:r>
              <a:rPr lang="en-US" altLang="zh-TW" i="1" dirty="0"/>
              <a:t>)</a:t>
            </a:r>
            <a:r>
              <a:rPr lang="en-US" altLang="zh-TW" dirty="0"/>
              <a:t>, </a:t>
            </a:r>
            <a:r>
              <a:rPr lang="en-US" altLang="zh-TW" i="1" dirty="0" err="1">
                <a:solidFill>
                  <a:srgbClr val="FF0000"/>
                </a:solidFill>
              </a:rPr>
              <a:t>w</a:t>
            </a:r>
            <a:r>
              <a:rPr lang="en-US" altLang="zh-TW" sz="1400" i="1" dirty="0" err="1">
                <a:solidFill>
                  <a:srgbClr val="FF0000"/>
                </a:solidFill>
              </a:rPr>
              <a:t>wt</a:t>
            </a:r>
            <a:r>
              <a:rPr lang="en-US" altLang="zh-TW" i="1" dirty="0">
                <a:solidFill>
                  <a:srgbClr val="FF0000"/>
                </a:solidFill>
              </a:rPr>
              <a:t>(e)</a:t>
            </a:r>
            <a:r>
              <a:rPr lang="en-US" altLang="zh-TW" i="1" dirty="0"/>
              <a:t> </a:t>
            </a:r>
            <a:r>
              <a:rPr lang="en-US" altLang="zh-TW" dirty="0"/>
              <a:t>represents  the  </a:t>
            </a:r>
            <a:r>
              <a:rPr lang="en-US" altLang="zh-TW" i="1" dirty="0"/>
              <a:t>waiting  time  </a:t>
            </a:r>
            <a:r>
              <a:rPr lang="en-US" altLang="zh-TW" dirty="0"/>
              <a:t>between  arriving  at  stop  </a:t>
            </a:r>
            <a:r>
              <a:rPr lang="en-US" altLang="zh-TW" i="1" dirty="0"/>
              <a:t>v  </a:t>
            </a:r>
            <a:r>
              <a:rPr lang="en-US" altLang="zh-TW" dirty="0"/>
              <a:t>and  boarding  the  service  line  </a:t>
            </a:r>
            <a:r>
              <a:rPr lang="en-US" altLang="zh-TW" i="1" dirty="0"/>
              <a:t>k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waiting time </a:t>
            </a:r>
            <a:r>
              <a:rPr lang="en-US" altLang="zh-TW" i="1" dirty="0" err="1" smtClean="0">
                <a:solidFill>
                  <a:srgbClr val="FF0000"/>
                </a:solidFill>
              </a:rPr>
              <a:t>w</a:t>
            </a:r>
            <a:r>
              <a:rPr lang="en-US" altLang="zh-TW" sz="1400" i="1" dirty="0" err="1" smtClean="0">
                <a:solidFill>
                  <a:srgbClr val="FF0000"/>
                </a:solidFill>
              </a:rPr>
              <a:t>wt</a:t>
            </a:r>
            <a:r>
              <a:rPr lang="en-US" altLang="zh-TW" i="1" dirty="0" smtClean="0">
                <a:solidFill>
                  <a:srgbClr val="FF0000"/>
                </a:solidFill>
              </a:rPr>
              <a:t>(e</a:t>
            </a:r>
            <a:r>
              <a:rPr lang="en-US" altLang="zh-TW" i="1" dirty="0">
                <a:solidFill>
                  <a:srgbClr val="FF0000"/>
                </a:solidFill>
              </a:rPr>
              <a:t>) </a:t>
            </a:r>
            <a:r>
              <a:rPr lang="en-US" altLang="zh-TW" dirty="0">
                <a:solidFill>
                  <a:srgbClr val="FF0000"/>
                </a:solidFill>
              </a:rPr>
              <a:t>is </a:t>
            </a:r>
            <a:r>
              <a:rPr lang="en-US" altLang="zh-TW" i="1" dirty="0">
                <a:solidFill>
                  <a:srgbClr val="FF0000"/>
                </a:solidFill>
              </a:rPr>
              <a:t>dynamic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879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18</a:t>
            </a:fld>
            <a:endParaRPr lang="zh-TW" altLang="zh-TW"/>
          </a:p>
        </p:txBody>
      </p:sp>
      <p:sp>
        <p:nvSpPr>
          <p:cNvPr id="3" name="標題 3"/>
          <p:cNvSpPr txBox="1">
            <a:spLocks/>
          </p:cNvSpPr>
          <p:nvPr/>
        </p:nvSpPr>
        <p:spPr bwMode="auto">
          <a:xfrm>
            <a:off x="609600" y="228600"/>
            <a:ext cx="8354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32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</a:t>
            </a:r>
            <a:r>
              <a:rPr kumimoji="1" lang="en-US" altLang="zh-TW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Min. </a:t>
            </a: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the Total </a:t>
            </a:r>
            <a:r>
              <a:rPr kumimoji="1" lang="en-US" altLang="zh-TW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Travel </a:t>
            </a:r>
            <a:r>
              <a:rPr kumimoji="1" lang="en-US" altLang="zh-TW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Time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23528" y="838200"/>
            <a:ext cx="8640960" cy="3670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G</a:t>
            </a:r>
            <a:r>
              <a:rPr lang="en-US" altLang="zh-TW" dirty="0" smtClean="0"/>
              <a:t>raph  </a:t>
            </a:r>
            <a:r>
              <a:rPr lang="en-US" altLang="zh-TW" dirty="0"/>
              <a:t>model  </a:t>
            </a:r>
            <a:r>
              <a:rPr lang="en-US" altLang="zh-TW" i="1" dirty="0"/>
              <a:t>G=(V,E</a:t>
            </a:r>
            <a:r>
              <a:rPr lang="en-US" altLang="zh-TW" i="1" dirty="0" smtClean="0"/>
              <a:t>)</a:t>
            </a:r>
          </a:p>
          <a:p>
            <a:r>
              <a:rPr lang="en-US" altLang="zh-TW" dirty="0" err="1">
                <a:solidFill>
                  <a:srgbClr val="FF0000"/>
                </a:solidFill>
              </a:rPr>
              <a:t>W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t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e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uv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</a:t>
            </a:r>
            <a:r>
              <a:rPr lang="en-US" altLang="zh-TW" dirty="0"/>
              <a:t>denote the </a:t>
            </a:r>
            <a:r>
              <a:rPr lang="en-US" altLang="zh-TW" dirty="0" smtClean="0"/>
              <a:t>travel time </a:t>
            </a:r>
            <a:r>
              <a:rPr lang="en-US" altLang="zh-TW" dirty="0"/>
              <a:t>from </a:t>
            </a:r>
            <a:r>
              <a:rPr lang="en-US" altLang="zh-TW" i="1" dirty="0"/>
              <a:t>u </a:t>
            </a:r>
            <a:r>
              <a:rPr lang="en-US" altLang="zh-TW" dirty="0"/>
              <a:t>to </a:t>
            </a:r>
            <a:r>
              <a:rPr lang="en-US" altLang="zh-TW" i="1" dirty="0"/>
              <a:t>v </a:t>
            </a:r>
            <a:r>
              <a:rPr lang="en-US" altLang="zh-TW" dirty="0"/>
              <a:t>along the labeled </a:t>
            </a:r>
            <a:r>
              <a:rPr lang="en-US" altLang="zh-TW" dirty="0" smtClean="0"/>
              <a:t>route</a:t>
            </a:r>
            <a:endParaRPr lang="en-US" altLang="zh-TW" i="1" dirty="0" smtClean="0"/>
          </a:p>
          <a:p>
            <a:r>
              <a:rPr lang="en-US" altLang="zh-TW" dirty="0" smtClean="0"/>
              <a:t>Min. Total Travel Time</a:t>
            </a:r>
          </a:p>
          <a:p>
            <a:pPr lvl="1"/>
            <a:r>
              <a:rPr lang="en-US" altLang="zh-TW" dirty="0" smtClean="0"/>
              <a:t>applied  </a:t>
            </a:r>
            <a:r>
              <a:rPr lang="en-US" altLang="zh-TW" dirty="0"/>
              <a:t>on  </a:t>
            </a:r>
            <a:r>
              <a:rPr lang="en-US" altLang="zh-TW" i="1" dirty="0"/>
              <a:t>G  </a:t>
            </a:r>
            <a:r>
              <a:rPr lang="en-US" altLang="zh-TW" dirty="0"/>
              <a:t>to  compute  a  </a:t>
            </a:r>
            <a:r>
              <a:rPr lang="en-US" altLang="zh-TW" i="1" dirty="0">
                <a:solidFill>
                  <a:srgbClr val="FF0000"/>
                </a:solidFill>
              </a:rPr>
              <a:t>s</a:t>
            </a:r>
            <a:r>
              <a:rPr lang="en-US" altLang="zh-TW" dirty="0">
                <a:solidFill>
                  <a:srgbClr val="FF0000"/>
                </a:solidFill>
              </a:rPr>
              <a:t>-to-</a:t>
            </a:r>
            <a:r>
              <a:rPr lang="en-US" altLang="zh-TW" i="1" dirty="0">
                <a:solidFill>
                  <a:srgbClr val="FF0000"/>
                </a:solidFill>
              </a:rPr>
              <a:t>t  </a:t>
            </a:r>
            <a:r>
              <a:rPr lang="en-US" altLang="zh-TW" dirty="0">
                <a:solidFill>
                  <a:srgbClr val="FF0000"/>
                </a:solidFill>
              </a:rPr>
              <a:t>path  that  minimizes  </a:t>
            </a:r>
            <a:r>
              <a:rPr lang="en-US" altLang="zh-TW" dirty="0" smtClean="0">
                <a:solidFill>
                  <a:srgbClr val="FF0000"/>
                </a:solidFill>
              </a:rPr>
              <a:t>the total time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Min. </a:t>
            </a:r>
            <a:r>
              <a:rPr lang="en-US" altLang="zh-TW" dirty="0" err="1" smtClean="0">
                <a:solidFill>
                  <a:srgbClr val="FF6600"/>
                </a:solidFill>
              </a:rPr>
              <a:t>W</a:t>
            </a:r>
            <a:r>
              <a:rPr lang="en-US" altLang="zh-TW" sz="1200" dirty="0" err="1" smtClean="0">
                <a:solidFill>
                  <a:srgbClr val="FF6600"/>
                </a:solidFill>
              </a:rPr>
              <a:t>t</a:t>
            </a:r>
            <a:r>
              <a:rPr lang="en-US" altLang="zh-TW" dirty="0" smtClean="0">
                <a:solidFill>
                  <a:srgbClr val="FF6600"/>
                </a:solidFill>
              </a:rPr>
              <a:t>(</a:t>
            </a:r>
            <a:r>
              <a:rPr lang="en-US" altLang="zh-TW" dirty="0" err="1">
                <a:solidFill>
                  <a:srgbClr val="FF6600"/>
                </a:solidFill>
              </a:rPr>
              <a:t>e</a:t>
            </a:r>
            <a:r>
              <a:rPr lang="en-US" altLang="zh-TW" sz="1050" dirty="0" err="1" smtClean="0">
                <a:solidFill>
                  <a:srgbClr val="FF6600"/>
                </a:solidFill>
              </a:rPr>
              <a:t>su</a:t>
            </a:r>
            <a:r>
              <a:rPr lang="en-US" altLang="zh-TW" dirty="0" smtClean="0">
                <a:solidFill>
                  <a:srgbClr val="FF6600"/>
                </a:solidFill>
              </a:rPr>
              <a:t>) + </a:t>
            </a:r>
            <a:r>
              <a:rPr lang="en-US" altLang="zh-TW" dirty="0" err="1">
                <a:solidFill>
                  <a:srgbClr val="FF6600"/>
                </a:solidFill>
              </a:rPr>
              <a:t>W</a:t>
            </a:r>
            <a:r>
              <a:rPr lang="en-US" altLang="zh-TW" sz="1100" dirty="0" err="1" smtClean="0">
                <a:solidFill>
                  <a:srgbClr val="FF6600"/>
                </a:solidFill>
              </a:rPr>
              <a:t>t</a:t>
            </a:r>
            <a:r>
              <a:rPr lang="en-US" altLang="zh-TW" dirty="0" smtClean="0">
                <a:solidFill>
                  <a:srgbClr val="FF6600"/>
                </a:solidFill>
              </a:rPr>
              <a:t>(</a:t>
            </a:r>
            <a:r>
              <a:rPr lang="en-US" altLang="zh-TW" dirty="0" err="1" smtClean="0">
                <a:solidFill>
                  <a:srgbClr val="FF6600"/>
                </a:solidFill>
              </a:rPr>
              <a:t>e</a:t>
            </a:r>
            <a:r>
              <a:rPr lang="en-US" altLang="zh-TW" sz="1000" dirty="0" err="1" smtClean="0">
                <a:solidFill>
                  <a:srgbClr val="FF6600"/>
                </a:solidFill>
              </a:rPr>
              <a:t>ui</a:t>
            </a:r>
            <a:r>
              <a:rPr lang="en-US" altLang="zh-TW" dirty="0" smtClean="0">
                <a:solidFill>
                  <a:srgbClr val="FF6600"/>
                </a:solidFill>
              </a:rPr>
              <a:t>) + … +  </a:t>
            </a:r>
            <a:r>
              <a:rPr lang="en-US" altLang="zh-TW" dirty="0" err="1" smtClean="0">
                <a:solidFill>
                  <a:srgbClr val="FF6600"/>
                </a:solidFill>
              </a:rPr>
              <a:t>W</a:t>
            </a:r>
            <a:r>
              <a:rPr lang="en-US" altLang="zh-TW" sz="1050" dirty="0" err="1" smtClean="0">
                <a:solidFill>
                  <a:srgbClr val="FF6600"/>
                </a:solidFill>
              </a:rPr>
              <a:t>t</a:t>
            </a:r>
            <a:r>
              <a:rPr lang="en-US" altLang="zh-TW" dirty="0" smtClean="0">
                <a:solidFill>
                  <a:srgbClr val="FF6600"/>
                </a:solidFill>
              </a:rPr>
              <a:t>(</a:t>
            </a:r>
            <a:r>
              <a:rPr lang="en-US" altLang="zh-TW" dirty="0" err="1" smtClean="0">
                <a:solidFill>
                  <a:srgbClr val="FF6600"/>
                </a:solidFill>
              </a:rPr>
              <a:t>e</a:t>
            </a:r>
            <a:r>
              <a:rPr lang="en-US" altLang="zh-TW" sz="900" dirty="0" err="1" smtClean="0">
                <a:solidFill>
                  <a:srgbClr val="FF6600"/>
                </a:solidFill>
              </a:rPr>
              <a:t>iv</a:t>
            </a:r>
            <a:r>
              <a:rPr lang="en-US" altLang="zh-TW" dirty="0" smtClean="0">
                <a:solidFill>
                  <a:srgbClr val="FF6600"/>
                </a:solidFill>
              </a:rPr>
              <a:t>) +</a:t>
            </a:r>
            <a:r>
              <a:rPr lang="en-US" altLang="zh-TW" dirty="0" err="1">
                <a:solidFill>
                  <a:srgbClr val="FF6600"/>
                </a:solidFill>
              </a:rPr>
              <a:t>W</a:t>
            </a:r>
            <a:r>
              <a:rPr lang="en-US" altLang="zh-TW" sz="1100" dirty="0" err="1" smtClean="0">
                <a:solidFill>
                  <a:srgbClr val="FF6600"/>
                </a:solidFill>
              </a:rPr>
              <a:t>t</a:t>
            </a:r>
            <a:r>
              <a:rPr lang="en-US" altLang="zh-TW" dirty="0" smtClean="0">
                <a:solidFill>
                  <a:srgbClr val="FF6600"/>
                </a:solidFill>
              </a:rPr>
              <a:t>(</a:t>
            </a:r>
            <a:r>
              <a:rPr lang="en-US" altLang="zh-TW" dirty="0" err="1" smtClean="0">
                <a:solidFill>
                  <a:srgbClr val="FF6600"/>
                </a:solidFill>
              </a:rPr>
              <a:t>e</a:t>
            </a:r>
            <a:r>
              <a:rPr lang="en-US" altLang="zh-TW" sz="1000" dirty="0" err="1" smtClean="0">
                <a:solidFill>
                  <a:srgbClr val="FF6600"/>
                </a:solidFill>
              </a:rPr>
              <a:t>vt</a:t>
            </a:r>
            <a:r>
              <a:rPr lang="en-US" altLang="zh-TW" dirty="0" smtClean="0">
                <a:solidFill>
                  <a:srgbClr val="FF6600"/>
                </a:solidFill>
              </a:rPr>
              <a:t>)</a:t>
            </a:r>
          </a:p>
          <a:p>
            <a:pPr lvl="2"/>
            <a:r>
              <a:rPr lang="en-US" altLang="zh-TW" dirty="0" smtClean="0"/>
              <a:t>i: </a:t>
            </a:r>
            <a:r>
              <a:rPr lang="en-US" altLang="zh-TW" dirty="0"/>
              <a:t>the </a:t>
            </a:r>
            <a:r>
              <a:rPr lang="en-US" altLang="zh-TW" dirty="0" smtClean="0"/>
              <a:t>any node between the u in V and v in V </a:t>
            </a:r>
            <a:r>
              <a:rPr lang="en-US" altLang="zh-TW" dirty="0"/>
              <a:t>along the </a:t>
            </a:r>
            <a:r>
              <a:rPr lang="en-US" altLang="zh-TW" dirty="0" smtClean="0"/>
              <a:t>optional u-to-v path</a:t>
            </a:r>
            <a:endParaRPr lang="en-US" altLang="zh-TW" dirty="0"/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1867716" y="5240243"/>
            <a:ext cx="4159575" cy="32660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</a:schemeClr>
          </a:solidFill>
          <a:ln w="9525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>
              <a:defRPr/>
            </a:pPr>
            <a:endParaRPr lang="zh-TW" altLang="en-US" sz="2000">
              <a:latin typeface="+mj-lt"/>
              <a:ea typeface="微軟正黑體" pitchFamily="34" charset="-120"/>
            </a:endParaRPr>
          </a:p>
        </p:txBody>
      </p:sp>
      <p:sp>
        <p:nvSpPr>
          <p:cNvPr id="6" name="投影片編號版面配置區 1"/>
          <p:cNvSpPr txBox="1">
            <a:spLocks/>
          </p:cNvSpPr>
          <p:nvPr/>
        </p:nvSpPr>
        <p:spPr bwMode="auto">
          <a:xfrm>
            <a:off x="5824891" y="6629400"/>
            <a:ext cx="1905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800" b="0" kern="1200">
                <a:solidFill>
                  <a:srgbClr val="000000"/>
                </a:solidFill>
                <a:latin typeface="Arial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18</a:t>
            </a:fld>
            <a:endParaRPr lang="zh-TW" altLang="zh-TW"/>
          </a:p>
        </p:txBody>
      </p:sp>
      <p:grpSp>
        <p:nvGrpSpPr>
          <p:cNvPr id="7" name="群組 6"/>
          <p:cNvGrpSpPr/>
          <p:nvPr/>
        </p:nvGrpSpPr>
        <p:grpSpPr>
          <a:xfrm>
            <a:off x="539552" y="4839471"/>
            <a:ext cx="2391103" cy="2128964"/>
            <a:chOff x="2015436" y="4684412"/>
            <a:chExt cx="2391103" cy="2128964"/>
          </a:xfrm>
        </p:grpSpPr>
        <p:sp>
          <p:nvSpPr>
            <p:cNvPr id="8" name="AutoShape 12"/>
            <p:cNvSpPr>
              <a:spLocks noChangeArrowheads="1"/>
            </p:cNvSpPr>
            <p:nvPr/>
          </p:nvSpPr>
          <p:spPr bwMode="auto">
            <a:xfrm rot="19501249">
              <a:off x="2273748" y="5507623"/>
              <a:ext cx="1397392" cy="160830"/>
            </a:xfrm>
            <a:prstGeom prst="roundRect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2273748" y="5832531"/>
              <a:ext cx="312039" cy="32653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2015436" y="6126197"/>
              <a:ext cx="1520707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Origin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(s)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2771800" y="4684412"/>
              <a:ext cx="1634739" cy="688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Start </a:t>
              </a:r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Stop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</a:t>
              </a:r>
              <a:r>
                <a:rPr lang="en-US" altLang="zh-TW" sz="1600" i="1" dirty="0" smtClean="0">
                  <a:solidFill>
                    <a:srgbClr val="FF0000"/>
                  </a:solidFill>
                </a:rPr>
                <a:t>u)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 rot="19881978">
              <a:off x="2381734" y="5066514"/>
              <a:ext cx="1045128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walk</a:t>
              </a:r>
              <a:endParaRPr lang="zh-TW" altLang="en-US" sz="1600" b="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3" name="Line 24"/>
            <p:cNvSpPr>
              <a:spLocks noChangeShapeType="1"/>
            </p:cNvSpPr>
            <p:nvPr/>
          </p:nvSpPr>
          <p:spPr bwMode="auto">
            <a:xfrm flipV="1">
              <a:off x="2411760" y="5229200"/>
              <a:ext cx="623676" cy="423736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205344" y="5020263"/>
              <a:ext cx="465798" cy="487362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090895" y="4138037"/>
            <a:ext cx="2946028" cy="1523211"/>
            <a:chOff x="6156176" y="3959025"/>
            <a:chExt cx="2946028" cy="1523211"/>
          </a:xfrm>
        </p:grpSpPr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7590758" y="3959025"/>
              <a:ext cx="1511446" cy="687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Destination</a:t>
              </a:r>
              <a:r>
                <a:rPr lang="en-US" altLang="zh-TW" sz="1600" dirty="0" smtClean="0">
                  <a:solidFill>
                    <a:srgbClr val="FF0000"/>
                  </a:solidFill>
                  <a:latin typeface="+mj-lt"/>
                  <a:ea typeface="微軟正黑體" pitchFamily="34" charset="-120"/>
                </a:rPr>
                <a:t>(t)</a:t>
              </a:r>
              <a:endParaRPr lang="zh-TW" altLang="en-US" sz="1600" dirty="0">
                <a:solidFill>
                  <a:srgbClr val="FF0000"/>
                </a:solidFill>
                <a:latin typeface="+mj-lt"/>
                <a:ea typeface="微軟正黑體" pitchFamily="34" charset="-120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6156176" y="4154612"/>
              <a:ext cx="2284414" cy="1327624"/>
              <a:chOff x="6109883" y="4154612"/>
              <a:chExt cx="2284414" cy="1327624"/>
            </a:xfrm>
          </p:grpSpPr>
          <p:sp>
            <p:nvSpPr>
              <p:cNvPr id="18" name="AutoShape 11"/>
              <p:cNvSpPr>
                <a:spLocks noChangeArrowheads="1"/>
              </p:cNvSpPr>
              <p:nvPr/>
            </p:nvSpPr>
            <p:spPr bwMode="auto">
              <a:xfrm rot="19501249">
                <a:off x="6993890" y="4730743"/>
                <a:ext cx="1397392" cy="160830"/>
              </a:xfrm>
              <a:prstGeom prst="roundRect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19" name="Oval 14"/>
              <p:cNvSpPr>
                <a:spLocks noChangeArrowheads="1"/>
              </p:cNvSpPr>
              <p:nvPr/>
            </p:nvSpPr>
            <p:spPr bwMode="auto">
              <a:xfrm>
                <a:off x="6759925" y="4994874"/>
                <a:ext cx="465798" cy="487362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1D528D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8082258" y="4243381"/>
                <a:ext cx="312039" cy="326532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l"/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6109883" y="4675861"/>
                <a:ext cx="1342437" cy="688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zh-TW" sz="1600" dirty="0">
                    <a:solidFill>
                      <a:srgbClr val="1D528D"/>
                    </a:solidFill>
                    <a:latin typeface="+mj-lt"/>
                    <a:ea typeface="微軟正黑體" pitchFamily="34" charset="-120"/>
                  </a:rPr>
                  <a:t>End </a:t>
                </a:r>
                <a:r>
                  <a:rPr lang="en-US" altLang="zh-TW" sz="1600" dirty="0" smtClean="0">
                    <a:solidFill>
                      <a:srgbClr val="1D528D"/>
                    </a:solidFill>
                    <a:latin typeface="+mj-lt"/>
                    <a:ea typeface="微軟正黑體" pitchFamily="34" charset="-120"/>
                  </a:rPr>
                  <a:t>Stop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+mj-lt"/>
                    <a:ea typeface="微軟正黑體" pitchFamily="34" charset="-120"/>
                  </a:rPr>
                  <a:t>(v)</a:t>
                </a:r>
                <a:endParaRPr lang="zh-TW" altLang="en-US" sz="1600" dirty="0">
                  <a:solidFill>
                    <a:srgbClr val="FF0000"/>
                  </a:solidFill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2" name="Text Box 25"/>
              <p:cNvSpPr txBox="1">
                <a:spLocks noChangeArrowheads="1"/>
              </p:cNvSpPr>
              <p:nvPr/>
            </p:nvSpPr>
            <p:spPr bwMode="auto">
              <a:xfrm rot="19881978">
                <a:off x="7253430" y="4154612"/>
                <a:ext cx="1045128" cy="687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altLang="zh-TW" sz="1600" dirty="0" smtClean="0">
                    <a:solidFill>
                      <a:srgbClr val="C00000"/>
                    </a:solidFill>
                    <a:latin typeface="+mj-lt"/>
                    <a:ea typeface="微軟正黑體" pitchFamily="34" charset="-120"/>
                  </a:rPr>
                  <a:t>walk</a:t>
                </a:r>
                <a:endParaRPr lang="zh-TW" altLang="en-US" sz="1600" b="0" dirty="0">
                  <a:solidFill>
                    <a:srgbClr val="C00000"/>
                  </a:solidFill>
                  <a:latin typeface="+mj-lt"/>
                  <a:ea typeface="微軟正黑體" pitchFamily="34" charset="-120"/>
                </a:endParaRPr>
              </a:p>
            </p:txBody>
          </p:sp>
          <p:sp>
            <p:nvSpPr>
              <p:cNvPr id="23" name="Line 24"/>
              <p:cNvSpPr>
                <a:spLocks noChangeShapeType="1"/>
              </p:cNvSpPr>
              <p:nvPr/>
            </p:nvSpPr>
            <p:spPr bwMode="auto">
              <a:xfrm flipV="1">
                <a:off x="7337560" y="4304472"/>
                <a:ext cx="623676" cy="423736"/>
              </a:xfrm>
              <a:prstGeom prst="line">
                <a:avLst/>
              </a:prstGeom>
              <a:ln>
                <a:headEnd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algn="l">
                  <a:defRPr/>
                </a:pPr>
                <a:endParaRPr lang="zh-TW" altLang="en-US" sz="2000">
                  <a:latin typeface="+mj-lt"/>
                  <a:ea typeface="微軟正黑體" pitchFamily="34" charset="-120"/>
                </a:endParaRPr>
              </a:p>
            </p:txBody>
          </p:sp>
        </p:grpSp>
      </p:grp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3059832" y="5173886"/>
            <a:ext cx="465798" cy="487362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endParaRPr lang="zh-TW" altLang="en-US" sz="2000">
              <a:latin typeface="+mj-lt"/>
              <a:ea typeface="微軟正黑體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20682" y="5783068"/>
            <a:ext cx="1059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6600"/>
                </a:solidFill>
              </a:rPr>
              <a:t>W</a:t>
            </a:r>
            <a:r>
              <a:rPr lang="en-US" altLang="zh-TW" sz="1200" dirty="0" err="1">
                <a:solidFill>
                  <a:srgbClr val="FF6600"/>
                </a:solidFill>
              </a:rPr>
              <a:t>t</a:t>
            </a:r>
            <a:r>
              <a:rPr lang="en-US" altLang="zh-TW" dirty="0">
                <a:solidFill>
                  <a:srgbClr val="FF6600"/>
                </a:solidFill>
              </a:rPr>
              <a:t>(</a:t>
            </a:r>
            <a:r>
              <a:rPr lang="en-US" altLang="zh-TW" dirty="0" err="1">
                <a:solidFill>
                  <a:srgbClr val="FF6600"/>
                </a:solidFill>
              </a:rPr>
              <a:t>e</a:t>
            </a:r>
            <a:r>
              <a:rPr lang="en-US" altLang="zh-TW" sz="1050" dirty="0" err="1">
                <a:solidFill>
                  <a:srgbClr val="FF6600"/>
                </a:solidFill>
              </a:rPr>
              <a:t>su</a:t>
            </a:r>
            <a:r>
              <a:rPr lang="en-US" altLang="zh-TW" dirty="0">
                <a:solidFill>
                  <a:srgbClr val="FF6600"/>
                </a:solidFill>
              </a:rPr>
              <a:t>)</a:t>
            </a:r>
            <a:endParaRPr lang="zh-TW" altLang="en-US" dirty="0">
              <a:solidFill>
                <a:srgbClr val="FF66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5258" y="4514567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6600"/>
                </a:solidFill>
              </a:rPr>
              <a:t>W</a:t>
            </a:r>
            <a:r>
              <a:rPr lang="en-US" altLang="zh-TW" sz="1100" dirty="0" err="1">
                <a:solidFill>
                  <a:srgbClr val="FF6600"/>
                </a:solidFill>
              </a:rPr>
              <a:t>t</a:t>
            </a:r>
            <a:r>
              <a:rPr lang="en-US" altLang="zh-TW" dirty="0">
                <a:solidFill>
                  <a:srgbClr val="FF6600"/>
                </a:solidFill>
              </a:rPr>
              <a:t>(</a:t>
            </a:r>
            <a:r>
              <a:rPr lang="en-US" altLang="zh-TW" dirty="0" err="1">
                <a:solidFill>
                  <a:srgbClr val="FF6600"/>
                </a:solidFill>
              </a:rPr>
              <a:t>e</a:t>
            </a:r>
            <a:r>
              <a:rPr lang="en-US" altLang="zh-TW" sz="1000" dirty="0" err="1">
                <a:solidFill>
                  <a:srgbClr val="FF6600"/>
                </a:solidFill>
              </a:rPr>
              <a:t>ui</a:t>
            </a:r>
            <a:r>
              <a:rPr lang="en-US" altLang="zh-TW" dirty="0">
                <a:solidFill>
                  <a:srgbClr val="FF6600"/>
                </a:solidFill>
              </a:rPr>
              <a:t>)</a:t>
            </a:r>
            <a:endParaRPr lang="zh-TW" altLang="en-US" dirty="0">
              <a:solidFill>
                <a:srgbClr val="FF66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75671" y="4528505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6600"/>
                </a:solidFill>
              </a:rPr>
              <a:t>W</a:t>
            </a:r>
            <a:r>
              <a:rPr lang="en-US" altLang="zh-TW" sz="1050" dirty="0" err="1" smtClean="0">
                <a:solidFill>
                  <a:srgbClr val="FF6600"/>
                </a:solidFill>
              </a:rPr>
              <a:t>t</a:t>
            </a:r>
            <a:r>
              <a:rPr lang="en-US" altLang="zh-TW" dirty="0" smtClean="0">
                <a:solidFill>
                  <a:srgbClr val="FF6600"/>
                </a:solidFill>
              </a:rPr>
              <a:t>(</a:t>
            </a:r>
            <a:r>
              <a:rPr lang="en-US" altLang="zh-TW" dirty="0" err="1" smtClean="0">
                <a:solidFill>
                  <a:srgbClr val="FF6600"/>
                </a:solidFill>
              </a:rPr>
              <a:t>e</a:t>
            </a:r>
            <a:r>
              <a:rPr lang="en-US" altLang="zh-TW" sz="900" dirty="0" err="1" smtClean="0">
                <a:solidFill>
                  <a:srgbClr val="FF6600"/>
                </a:solidFill>
              </a:rPr>
              <a:t>iv</a:t>
            </a:r>
            <a:r>
              <a:rPr lang="en-US" altLang="zh-TW" dirty="0">
                <a:solidFill>
                  <a:srgbClr val="FF6600"/>
                </a:solidFill>
              </a:rPr>
              <a:t>) </a:t>
            </a:r>
            <a:endParaRPr lang="zh-TW" altLang="en-US" dirty="0">
              <a:solidFill>
                <a:srgbClr val="FF66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8877" y="5031951"/>
            <a:ext cx="1011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6600"/>
                </a:solidFill>
              </a:rPr>
              <a:t>W</a:t>
            </a:r>
            <a:r>
              <a:rPr lang="en-US" altLang="zh-TW" sz="1100" dirty="0" err="1">
                <a:solidFill>
                  <a:srgbClr val="FF6600"/>
                </a:solidFill>
              </a:rPr>
              <a:t>t</a:t>
            </a:r>
            <a:r>
              <a:rPr lang="en-US" altLang="zh-TW" dirty="0">
                <a:solidFill>
                  <a:srgbClr val="FF6600"/>
                </a:solidFill>
              </a:rPr>
              <a:t>(</a:t>
            </a:r>
            <a:r>
              <a:rPr lang="en-US" altLang="zh-TW" dirty="0" err="1">
                <a:solidFill>
                  <a:srgbClr val="FF6600"/>
                </a:solidFill>
              </a:rPr>
              <a:t>e</a:t>
            </a:r>
            <a:r>
              <a:rPr lang="en-US" altLang="zh-TW" sz="1000" dirty="0" err="1">
                <a:solidFill>
                  <a:srgbClr val="FF6600"/>
                </a:solidFill>
              </a:rPr>
              <a:t>vt</a:t>
            </a:r>
            <a:r>
              <a:rPr lang="en-US" altLang="zh-TW" dirty="0">
                <a:solidFill>
                  <a:srgbClr val="FF6600"/>
                </a:solidFill>
              </a:rPr>
              <a:t>)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649527" y="4585659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6600"/>
                </a:solidFill>
              </a:rPr>
              <a:t>… …</a:t>
            </a:r>
            <a:endParaRPr lang="zh-TW" altLang="en-US" dirty="0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3014487" y="4895841"/>
            <a:ext cx="2323507" cy="68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TW" sz="1600" dirty="0">
                <a:solidFill>
                  <a:srgbClr val="1D528D"/>
                </a:solidFill>
                <a:latin typeface="+mj-lt"/>
                <a:ea typeface="微軟正黑體" pitchFamily="34" charset="-120"/>
              </a:rPr>
              <a:t>Intermediate </a:t>
            </a:r>
            <a:r>
              <a:rPr lang="en-US" altLang="zh-TW" sz="1600" dirty="0" smtClean="0">
                <a:solidFill>
                  <a:srgbClr val="1D528D"/>
                </a:solidFill>
                <a:latin typeface="+mj-lt"/>
                <a:ea typeface="微軟正黑體" pitchFamily="34" charset="-120"/>
              </a:rPr>
              <a:t>Stop</a:t>
            </a:r>
            <a:r>
              <a:rPr lang="en-US" altLang="zh-TW" sz="1600" dirty="0" smtClean="0">
                <a:solidFill>
                  <a:srgbClr val="FF0000"/>
                </a:solidFill>
                <a:latin typeface="+mj-lt"/>
                <a:ea typeface="微軟正黑體" pitchFamily="34" charset="-120"/>
              </a:rPr>
              <a:t>(</a:t>
            </a:r>
            <a:r>
              <a:rPr lang="en-US" altLang="zh-TW" sz="1600" dirty="0" err="1" smtClean="0">
                <a:solidFill>
                  <a:srgbClr val="FF0000"/>
                </a:solidFill>
                <a:latin typeface="+mj-lt"/>
                <a:ea typeface="微軟正黑體" pitchFamily="34" charset="-120"/>
              </a:rPr>
              <a:t>i</a:t>
            </a:r>
            <a:r>
              <a:rPr lang="en-US" altLang="zh-TW" sz="1600" dirty="0" smtClean="0">
                <a:solidFill>
                  <a:srgbClr val="FF0000"/>
                </a:solidFill>
                <a:latin typeface="+mj-lt"/>
                <a:ea typeface="微軟正黑體" pitchFamily="34" charset="-120"/>
              </a:rPr>
              <a:t>)</a:t>
            </a:r>
            <a:endParaRPr lang="zh-TW" altLang="en-US" sz="1600" dirty="0">
              <a:solidFill>
                <a:srgbClr val="FF000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4211960" y="5157192"/>
            <a:ext cx="465798" cy="487362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endParaRPr lang="zh-TW" altLang="en-US" sz="2000">
              <a:latin typeface="+mj-lt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030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19</a:t>
            </a:fld>
            <a:endParaRPr lang="zh-TW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539552" y="260648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dirty="0" smtClean="0"/>
              <a:t>What is </a:t>
            </a:r>
            <a:r>
              <a:rPr lang="en-GB" altLang="zh-TW" dirty="0" err="1" smtClean="0"/>
              <a:t>Dijkstra’s</a:t>
            </a:r>
            <a:r>
              <a:rPr lang="en-GB" altLang="zh-TW" dirty="0" smtClean="0"/>
              <a:t> algorithm(1/3)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51520" y="908720"/>
            <a:ext cx="8496944" cy="55446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smtClean="0"/>
              <a:t>Algorithm conceived </a:t>
            </a:r>
            <a:r>
              <a:rPr lang="en-US" altLang="zh-TW" dirty="0"/>
              <a:t>by </a:t>
            </a:r>
            <a:r>
              <a:rPr lang="en-US" altLang="zh-TW" dirty="0" err="1">
                <a:solidFill>
                  <a:srgbClr val="FF0000"/>
                </a:solidFill>
              </a:rPr>
              <a:t>Edsger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Dijkstra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1956 and published in </a:t>
            </a:r>
            <a:r>
              <a:rPr lang="en-US" altLang="zh-TW" dirty="0" smtClean="0"/>
              <a:t>1959</a:t>
            </a:r>
            <a:endParaRPr lang="en-US" altLang="zh-TW" dirty="0"/>
          </a:p>
          <a:p>
            <a:r>
              <a:rPr lang="en-US" altLang="zh-TW" dirty="0" err="1"/>
              <a:t>Dijkstra's</a:t>
            </a:r>
            <a:r>
              <a:rPr lang="en-US" altLang="zh-TW" dirty="0"/>
              <a:t> </a:t>
            </a:r>
            <a:r>
              <a:rPr lang="en-US" altLang="zh-TW" dirty="0" smtClean="0"/>
              <a:t>algorithm : </a:t>
            </a:r>
            <a:r>
              <a:rPr lang="en-US" altLang="zh-TW" dirty="0">
                <a:solidFill>
                  <a:srgbClr val="FF0000"/>
                </a:solidFill>
              </a:rPr>
              <a:t>an optimal greedy algorithm </a:t>
            </a:r>
            <a:r>
              <a:rPr lang="en-US" altLang="zh-TW" dirty="0"/>
              <a:t>to find the minimum distance and shortest path in a weighted graph from a given start node. </a:t>
            </a:r>
            <a:endParaRPr lang="en-US" altLang="zh-TW" dirty="0" smtClean="0"/>
          </a:p>
          <a:p>
            <a:pPr>
              <a:lnSpc>
                <a:spcPct val="95000"/>
              </a:lnSpc>
              <a:buFontTx/>
              <a:buChar char="•"/>
            </a:pPr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 : is </a:t>
            </a:r>
            <a:r>
              <a:rPr lang="en-US" altLang="zh-TW" dirty="0"/>
              <a:t>a solution to the </a:t>
            </a:r>
            <a:r>
              <a:rPr lang="en-US" altLang="zh-TW" dirty="0">
                <a:solidFill>
                  <a:srgbClr val="FF0000"/>
                </a:solidFill>
              </a:rPr>
              <a:t>single-source shortest path problem</a:t>
            </a:r>
            <a:r>
              <a:rPr lang="en-US" altLang="zh-TW" dirty="0"/>
              <a:t> in graph theory. </a:t>
            </a:r>
            <a:endParaRPr lang="en-US" altLang="zh-TW" dirty="0" smtClean="0"/>
          </a:p>
          <a:p>
            <a:pPr>
              <a:lnSpc>
                <a:spcPct val="95000"/>
              </a:lnSpc>
              <a:buFontTx/>
              <a:buChar char="•"/>
            </a:pPr>
            <a:r>
              <a:rPr lang="en-US" altLang="zh-TW" dirty="0"/>
              <a:t>Works on both directed and undirected graphs. However, all edges must have </a:t>
            </a:r>
            <a:r>
              <a:rPr lang="en-US" altLang="zh-TW" dirty="0" smtClean="0"/>
              <a:t>non-negative weights.</a:t>
            </a:r>
          </a:p>
          <a:p>
            <a:pPr lvl="1">
              <a:lnSpc>
                <a:spcPct val="95000"/>
              </a:lnSpc>
              <a:buFontTx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Input: </a:t>
            </a:r>
            <a:r>
              <a:rPr lang="en-US" altLang="zh-TW" dirty="0">
                <a:solidFill>
                  <a:srgbClr val="444444"/>
                </a:solidFill>
                <a:latin typeface="Arial" charset="0"/>
              </a:rPr>
              <a:t>Weighted graph </a:t>
            </a:r>
            <a:r>
              <a:rPr lang="en-US" altLang="zh-TW" dirty="0">
                <a:solidFill>
                  <a:srgbClr val="FF0000"/>
                </a:solidFill>
                <a:latin typeface="Arial" charset="0"/>
              </a:rPr>
              <a:t>G={E,V} </a:t>
            </a:r>
            <a:r>
              <a:rPr lang="en-US" altLang="zh-TW" dirty="0">
                <a:solidFill>
                  <a:srgbClr val="444444"/>
                </a:solidFill>
                <a:latin typeface="Arial" charset="0"/>
              </a:rPr>
              <a:t>and source vertex </a:t>
            </a:r>
            <a:r>
              <a:rPr lang="en-US" altLang="zh-TW" i="1" dirty="0" err="1">
                <a:solidFill>
                  <a:srgbClr val="444444"/>
                </a:solidFill>
                <a:latin typeface="Arial" charset="0"/>
              </a:rPr>
              <a:t>v</a:t>
            </a:r>
            <a:r>
              <a:rPr lang="en-US" altLang="zh-TW" dirty="0" err="1">
                <a:latin typeface="Constantia" charset="0"/>
              </a:rPr>
              <a:t>∈</a:t>
            </a:r>
            <a:r>
              <a:rPr lang="en-US" altLang="zh-TW" dirty="0" err="1">
                <a:solidFill>
                  <a:srgbClr val="444444"/>
                </a:solidFill>
                <a:latin typeface="Arial" charset="0"/>
              </a:rPr>
              <a:t>V</a:t>
            </a:r>
            <a:r>
              <a:rPr lang="en-US" altLang="zh-TW" dirty="0">
                <a:solidFill>
                  <a:srgbClr val="444444"/>
                </a:solidFill>
                <a:latin typeface="Arial" charset="0"/>
              </a:rPr>
              <a:t>, such that all edge weights are </a:t>
            </a:r>
            <a:r>
              <a:rPr lang="en-US" altLang="zh-TW" dirty="0" smtClean="0">
                <a:solidFill>
                  <a:srgbClr val="444444"/>
                </a:solidFill>
                <a:latin typeface="Arial" charset="0"/>
              </a:rPr>
              <a:t>nonnegative</a:t>
            </a:r>
            <a:endParaRPr lang="en-US" altLang="zh-TW" dirty="0" smtClean="0">
              <a:latin typeface="Century Schoolbook" charset="0"/>
            </a:endParaRPr>
          </a:p>
          <a:p>
            <a:pPr lvl="1">
              <a:lnSpc>
                <a:spcPct val="95000"/>
              </a:lnSpc>
              <a:buFontTx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Output: </a:t>
            </a:r>
            <a:r>
              <a:rPr lang="en-US" altLang="zh-TW" dirty="0">
                <a:solidFill>
                  <a:srgbClr val="444444"/>
                </a:solidFill>
                <a:latin typeface="Arial" charset="0"/>
              </a:rPr>
              <a:t>Lengths of shortest paths (or the shortest paths themselves) from a given source vertex</a:t>
            </a:r>
            <a:r>
              <a:rPr lang="en-US" altLang="zh-TW" i="1" dirty="0">
                <a:solidFill>
                  <a:srgbClr val="444444"/>
                </a:solidFill>
                <a:latin typeface="Arial" charset="0"/>
              </a:rPr>
              <a:t> </a:t>
            </a:r>
            <a:r>
              <a:rPr lang="en-US" altLang="zh-TW" i="1" dirty="0" err="1">
                <a:solidFill>
                  <a:srgbClr val="444444"/>
                </a:solidFill>
                <a:latin typeface="Arial" charset="0"/>
              </a:rPr>
              <a:t>v</a:t>
            </a:r>
            <a:r>
              <a:rPr lang="en-US" altLang="zh-TW" dirty="0" err="1">
                <a:latin typeface="Constantia" charset="0"/>
              </a:rPr>
              <a:t>∈</a:t>
            </a:r>
            <a:r>
              <a:rPr lang="en-US" altLang="zh-TW" dirty="0" err="1">
                <a:solidFill>
                  <a:srgbClr val="444444"/>
                </a:solidFill>
                <a:latin typeface="Arial" charset="0"/>
              </a:rPr>
              <a:t>V</a:t>
            </a:r>
            <a:r>
              <a:rPr lang="en-US" altLang="zh-TW" dirty="0">
                <a:solidFill>
                  <a:srgbClr val="444444"/>
                </a:solidFill>
                <a:latin typeface="Arial" charset="0"/>
              </a:rPr>
              <a:t>  to all other </a:t>
            </a:r>
            <a:r>
              <a:rPr lang="en-US" altLang="zh-TW" dirty="0" smtClean="0">
                <a:solidFill>
                  <a:srgbClr val="444444"/>
                </a:solidFill>
                <a:latin typeface="Arial" charset="0"/>
              </a:rPr>
              <a:t>vertices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GB" altLang="zh-TW" dirty="0"/>
          </a:p>
        </p:txBody>
      </p:sp>
    </p:spTree>
    <p:extLst>
      <p:ext uri="{BB962C8B-B14F-4D97-AF65-F5344CB8AC3E}">
        <p14:creationId xmlns:p14="http://schemas.microsoft.com/office/powerpoint/2010/main" val="7006573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052736"/>
            <a:ext cx="7772400" cy="50432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Introduction</a:t>
            </a:r>
            <a:endParaRPr lang="en-US" altLang="zh-TW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Related Work</a:t>
            </a:r>
            <a:endParaRPr lang="en-US" altLang="zh-TW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Methodology</a:t>
            </a:r>
            <a:endParaRPr lang="en-US" altLang="zh-TW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Implementation</a:t>
            </a:r>
            <a:endParaRPr lang="en-US" altLang="zh-TW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Evaluation</a:t>
            </a:r>
            <a:endParaRPr lang="en-US" altLang="zh-TW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+mj-lt"/>
              </a:rPr>
              <a:t>Conclusions and Future Work</a:t>
            </a:r>
            <a:endParaRPr lang="en-US" altLang="zh-TW" dirty="0">
              <a:latin typeface="+mj-lt"/>
            </a:endParaRPr>
          </a:p>
          <a:p>
            <a:pPr marL="0" indent="0">
              <a:buNone/>
            </a:pPr>
            <a:endParaRPr lang="en-US" altLang="zh-TW" dirty="0" smtClean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en-US" altLang="zh-TW" dirty="0" smtClean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kumimoji="1" lang="zh-TW" alt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2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271943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20</a:t>
            </a:fld>
            <a:endParaRPr lang="zh-TW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95536" y="260648"/>
            <a:ext cx="8568952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GB" altLang="zh-TW" dirty="0" err="1" smtClean="0"/>
              <a:t>Dijkstra’s</a:t>
            </a:r>
            <a:r>
              <a:rPr lang="en-GB" altLang="zh-TW" dirty="0" smtClean="0"/>
              <a:t> algorithm-</a:t>
            </a:r>
            <a:r>
              <a:rPr lang="en-GB" altLang="zh-TW" dirty="0" err="1" smtClean="0"/>
              <a:t>Psudo</a:t>
            </a:r>
            <a:r>
              <a:rPr lang="en-GB" altLang="zh-TW" dirty="0" smtClean="0"/>
              <a:t> Code(2/3)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7504" y="980728"/>
            <a:ext cx="9036496" cy="58862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[s] ←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0		 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distance to source vertex is zero)</a:t>
            </a:r>
            <a:r>
              <a:rPr lang="en-US" altLang="zh-TW" sz="18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18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for  all 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v ∈ V–{s}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        do  </a:t>
            </a: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[v] ←∞ 	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set all other distances to infinity)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S←∅ 		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	 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S, the set of visited vertices is initially empty)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Q←V 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 		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	 </a:t>
            </a:r>
            <a:r>
              <a:rPr lang="en-US" altLang="zh-TW" sz="20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000" dirty="0">
                <a:solidFill>
                  <a:srgbClr val="C00000"/>
                </a:solidFill>
                <a:latin typeface="Constantia" charset="0"/>
              </a:rPr>
              <a:t>Q, the queue initially contains all vertices) </a:t>
            </a:r>
            <a:r>
              <a:rPr lang="en-US" altLang="zh-TW" sz="2000" dirty="0">
                <a:solidFill>
                  <a:srgbClr val="674EA7"/>
                </a:solidFill>
                <a:latin typeface="Constantia" charset="0"/>
              </a:rPr>
              <a:t>             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while 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Q ≠∅ 		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while the queue is not empty)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do  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 u ← </a:t>
            </a:r>
            <a:r>
              <a:rPr lang="en-US" altLang="zh-TW" sz="2200" dirty="0" err="1">
                <a:solidFill>
                  <a:srgbClr val="444444"/>
                </a:solidFill>
                <a:latin typeface="Constantia" charset="0"/>
              </a:rPr>
              <a:t>mindistance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(</a:t>
            </a: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Q,dist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) </a:t>
            </a:r>
            <a:r>
              <a:rPr lang="en-US" altLang="zh-TW" sz="20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000" dirty="0">
                <a:solidFill>
                  <a:srgbClr val="C00000"/>
                </a:solidFill>
                <a:latin typeface="Constantia" charset="0"/>
              </a:rPr>
              <a:t>select the element of Q with the min</a:t>
            </a:r>
            <a:r>
              <a:rPr lang="en-US" altLang="zh-TW" sz="2000" dirty="0" smtClean="0">
                <a:solidFill>
                  <a:srgbClr val="C00000"/>
                </a:solidFill>
                <a:latin typeface="Constantia" charset="0"/>
              </a:rPr>
              <a:t>. dist. )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    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  S←S∪{u} 		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             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add u to list of visited vertices)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       for all 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v ∈ neighbors[u]		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 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              do  if   </a:t>
            </a: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[v] &gt; </a:t>
            </a: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[u] + w(u, v) 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22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if new shortest path found)</a:t>
            </a: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/>
            </a:r>
            <a:br>
              <a:rPr lang="en-US" altLang="zh-TW" sz="2200" dirty="0">
                <a:solidFill>
                  <a:srgbClr val="444444"/>
                </a:solidFill>
                <a:latin typeface="Constantia" charset="0"/>
              </a:rPr>
            </a:b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                         then      </a:t>
            </a:r>
            <a:r>
              <a:rPr lang="en-US" altLang="zh-TW" sz="2200" dirty="0">
                <a:solidFill>
                  <a:srgbClr val="674EA7"/>
                </a:solidFill>
                <a:latin typeface="Constantia" charset="0"/>
              </a:rPr>
              <a:t>d[v] ←d[u] + w(u, v</a:t>
            </a:r>
            <a:r>
              <a:rPr lang="en-US" altLang="zh-TW" sz="2200" dirty="0" smtClean="0">
                <a:solidFill>
                  <a:srgbClr val="674EA7"/>
                </a:solidFill>
                <a:latin typeface="Constantia" charset="0"/>
              </a:rPr>
              <a:t>) </a:t>
            </a:r>
            <a:r>
              <a:rPr lang="en-US" altLang="zh-TW" sz="1800" dirty="0" smtClean="0">
                <a:solidFill>
                  <a:srgbClr val="C00000"/>
                </a:solidFill>
                <a:latin typeface="Constantia" charset="0"/>
              </a:rPr>
              <a:t>(</a:t>
            </a:r>
            <a:r>
              <a:rPr lang="en-US" altLang="zh-TW" sz="1800" dirty="0">
                <a:solidFill>
                  <a:srgbClr val="C00000"/>
                </a:solidFill>
                <a:latin typeface="Constantia" charset="0"/>
              </a:rPr>
              <a:t>set new value of shortest path)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		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(if desired, add </a:t>
            </a:r>
            <a:r>
              <a:rPr lang="en-US" altLang="zh-TW" sz="2200" dirty="0" err="1">
                <a:solidFill>
                  <a:srgbClr val="C00000"/>
                </a:solidFill>
                <a:latin typeface="Constantia" charset="0"/>
              </a:rPr>
              <a:t>traceback</a:t>
            </a:r>
            <a:r>
              <a:rPr lang="en-US" altLang="zh-TW" sz="2200" dirty="0">
                <a:solidFill>
                  <a:srgbClr val="C00000"/>
                </a:solidFill>
                <a:latin typeface="Constantia" charset="0"/>
              </a:rPr>
              <a:t> code)</a:t>
            </a:r>
            <a:endParaRPr lang="en-US" altLang="zh-TW" sz="2200" dirty="0">
              <a:solidFill>
                <a:srgbClr val="444444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2200" dirty="0">
                <a:solidFill>
                  <a:srgbClr val="444444"/>
                </a:solidFill>
                <a:latin typeface="Constantia" charset="0"/>
              </a:rPr>
              <a:t>return </a:t>
            </a:r>
            <a:r>
              <a:rPr lang="en-US" altLang="zh-TW" sz="2200" dirty="0" err="1">
                <a:solidFill>
                  <a:srgbClr val="674EA7"/>
                </a:solidFill>
                <a:latin typeface="Constantia" charset="0"/>
              </a:rPr>
              <a:t>dist</a:t>
            </a:r>
            <a:endParaRPr lang="en-US" altLang="zh-TW" sz="2200" dirty="0">
              <a:solidFill>
                <a:srgbClr val="C00000"/>
              </a:solidFill>
              <a:latin typeface="Constantia" charset="0"/>
            </a:endParaRPr>
          </a:p>
          <a:p>
            <a:pPr marL="0" indent="0">
              <a:buNone/>
            </a:pPr>
            <a:endParaRPr lang="en-US" altLang="zh-TW" sz="1800" dirty="0"/>
          </a:p>
          <a:p>
            <a:pPr lvl="1"/>
            <a:endParaRPr lang="en-GB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7837515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21</a:t>
            </a:fld>
            <a:endParaRPr lang="zh-TW" altLang="zh-TW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95536" y="260648"/>
            <a:ext cx="9073008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GB" altLang="zh-TW" dirty="0" err="1" smtClean="0"/>
              <a:t>Dijkstra’s</a:t>
            </a:r>
            <a:r>
              <a:rPr lang="en-GB" altLang="zh-TW" dirty="0" smtClean="0"/>
              <a:t> algorithm-</a:t>
            </a:r>
            <a:r>
              <a:rPr lang="en-GB" altLang="zh-TW" dirty="0" err="1" smtClean="0"/>
              <a:t>Pregel</a:t>
            </a:r>
            <a:r>
              <a:rPr lang="en-GB" altLang="zh-TW" dirty="0" smtClean="0"/>
              <a:t>-Scala Code(3/3)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7504" y="796251"/>
            <a:ext cx="9036496" cy="588629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val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sourceId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: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VertexId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= </a:t>
            </a:r>
            <a:r>
              <a:rPr lang="en-US" altLang="zh-TW" sz="1700" dirty="0" smtClean="0">
                <a:solidFill>
                  <a:srgbClr val="674EA7"/>
                </a:solidFill>
                <a:latin typeface="Constantia" charset="0"/>
              </a:rPr>
              <a:t>0	</a:t>
            </a:r>
            <a:r>
              <a:rPr lang="en-US" altLang="zh-TW" sz="1700" dirty="0" smtClean="0">
                <a:solidFill>
                  <a:srgbClr val="C00000"/>
                </a:solidFill>
                <a:latin typeface="Constantia" charset="0"/>
              </a:rPr>
              <a:t>/</a:t>
            </a:r>
            <a:r>
              <a:rPr lang="en-US" altLang="zh-TW" sz="1700" dirty="0">
                <a:solidFill>
                  <a:srgbClr val="C00000"/>
                </a:solidFill>
                <a:latin typeface="Constantia" charset="0"/>
              </a:rPr>
              <a:t>/ The ultimate source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C00000"/>
                </a:solidFill>
                <a:latin typeface="Constantia" charset="0"/>
              </a:rPr>
              <a:t>    // Initialize the graph such that all vertices except the root have distance infinity.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val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initialGraph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: Graph[(Double, List[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VertexId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]), Double] =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graph.mapVertices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((id, _) =&gt; if (id ==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sourceId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) (0.0, List[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VertexId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](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sourceId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)) else (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Double.PositiveInfinity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List[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VertexId</a:t>
            </a:r>
            <a:r>
              <a:rPr lang="en-US" altLang="zh-TW" sz="1700" dirty="0" smtClean="0">
                <a:solidFill>
                  <a:srgbClr val="674EA7"/>
                </a:solidFill>
                <a:latin typeface="Constantia" charset="0"/>
              </a:rPr>
              <a:t>]()))</a:t>
            </a:r>
            <a:endParaRPr lang="en-US" altLang="zh-TW" sz="1700" dirty="0">
              <a:solidFill>
                <a:srgbClr val="674EA7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val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sssp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=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initialGraph.pregel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((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Double.PositiveInfinity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List[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VertexId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]()),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Int.MaxValue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EdgeDirection.Out</a:t>
            </a:r>
            <a:r>
              <a:rPr lang="en-US" altLang="zh-TW" sz="1700" dirty="0" smtClean="0">
                <a:solidFill>
                  <a:srgbClr val="674EA7"/>
                </a:solidFill>
                <a:latin typeface="Constantia" charset="0"/>
              </a:rPr>
              <a:t>)(</a:t>
            </a:r>
            <a:endParaRPr lang="en-US" altLang="zh-TW" sz="1700" dirty="0">
              <a:solidFill>
                <a:srgbClr val="674EA7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</a:t>
            </a:r>
            <a:r>
              <a:rPr lang="en-US" altLang="zh-TW" sz="1700" dirty="0">
                <a:solidFill>
                  <a:srgbClr val="C00000"/>
                </a:solidFill>
                <a:latin typeface="Constantia" charset="0"/>
              </a:rPr>
              <a:t>// Vertex </a:t>
            </a:r>
            <a:r>
              <a:rPr lang="en-US" altLang="zh-TW" sz="1700" dirty="0" smtClean="0">
                <a:solidFill>
                  <a:srgbClr val="C00000"/>
                </a:solidFill>
                <a:latin typeface="Constantia" charset="0"/>
              </a:rPr>
              <a:t>Program(calculate each vertex)</a:t>
            </a:r>
            <a:endParaRPr lang="en-US" altLang="zh-TW" sz="1700" dirty="0">
              <a:solidFill>
                <a:srgbClr val="C00000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(id,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newDist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) =&gt; if (dist._1 &lt; newDist._1)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dist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else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newDist</a:t>
            </a:r>
            <a:r>
              <a:rPr lang="en-US" altLang="zh-TW" sz="1700" dirty="0" smtClean="0">
                <a:solidFill>
                  <a:srgbClr val="674EA7"/>
                </a:solidFill>
                <a:latin typeface="Constantia" charset="0"/>
              </a:rPr>
              <a:t>,</a:t>
            </a:r>
            <a:endParaRPr lang="en-US" altLang="zh-TW" sz="1700" dirty="0">
              <a:solidFill>
                <a:srgbClr val="674EA7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</a:t>
            </a:r>
            <a:r>
              <a:rPr lang="en-US" altLang="zh-TW" sz="1700" dirty="0">
                <a:solidFill>
                  <a:srgbClr val="C00000"/>
                </a:solidFill>
                <a:latin typeface="Constantia" charset="0"/>
              </a:rPr>
              <a:t>// Send Message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triplet =&gt; {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  if (triplet.srcAttr._1 &lt; triplet.dstAttr._1 -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triplet.attr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) {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    Iterator((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triplet.dstId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(triplet.srcAttr._1 +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triplet.attr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, triplet.srcAttr._2 :+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triplet.dstId</a:t>
            </a: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)))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  } else {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    </a:t>
            </a:r>
            <a:r>
              <a:rPr lang="en-US" altLang="zh-TW" sz="1700" dirty="0" err="1">
                <a:solidFill>
                  <a:srgbClr val="674EA7"/>
                </a:solidFill>
                <a:latin typeface="Constantia" charset="0"/>
              </a:rPr>
              <a:t>Iterator.empty</a:t>
            </a:r>
            <a:endParaRPr lang="en-US" altLang="zh-TW" sz="1700" dirty="0">
              <a:solidFill>
                <a:srgbClr val="674EA7"/>
              </a:solidFill>
              <a:latin typeface="Constantia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  }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},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</a:t>
            </a:r>
            <a:r>
              <a:rPr lang="en-US" altLang="zh-TW" sz="1700" dirty="0">
                <a:solidFill>
                  <a:srgbClr val="C00000"/>
                </a:solidFill>
                <a:latin typeface="Constantia" charset="0"/>
              </a:rPr>
              <a:t>//Merge Message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zh-TW" sz="1700" dirty="0">
                <a:solidFill>
                  <a:srgbClr val="674EA7"/>
                </a:solidFill>
                <a:latin typeface="Constantia" charset="0"/>
              </a:rPr>
              <a:t>      (a, b) =&gt; if (a._1 &lt; b._1) a else b)</a:t>
            </a:r>
            <a:endParaRPr lang="en-US" altLang="zh-TW" sz="1700" dirty="0"/>
          </a:p>
          <a:p>
            <a:pPr lvl="1"/>
            <a:endParaRPr lang="en-GB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0420667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Methodology-</a:t>
            </a:r>
            <a:r>
              <a:rPr lang="en-US" altLang="zh-TW" dirty="0" err="1" smtClean="0"/>
              <a:t>Pregel</a:t>
            </a:r>
            <a:endParaRPr lang="en-US" altLang="zh-TW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pPr>
              <a:buSzPct val="200000"/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latin typeface="+mj-lt"/>
              </a:rPr>
              <a:t>Pregel</a:t>
            </a:r>
            <a:r>
              <a:rPr lang="en-US" altLang="zh-TW" dirty="0" smtClean="0">
                <a:latin typeface="+mj-lt"/>
              </a:rPr>
              <a:t> is a model suitable for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large-scale graph computing</a:t>
            </a:r>
            <a:r>
              <a:rPr lang="en-US" altLang="zh-TW" dirty="0" smtClean="0">
                <a:latin typeface="+mj-lt"/>
              </a:rPr>
              <a:t> with a production-quality,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scalable</a:t>
            </a:r>
            <a:r>
              <a:rPr lang="en-US" altLang="zh-TW" dirty="0" smtClean="0">
                <a:latin typeface="+mj-lt"/>
              </a:rPr>
              <a:t> and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fault tolerant </a:t>
            </a:r>
            <a:r>
              <a:rPr lang="en-US" altLang="zh-TW" dirty="0" smtClean="0">
                <a:latin typeface="+mj-lt"/>
              </a:rPr>
              <a:t>implementation. </a:t>
            </a:r>
          </a:p>
          <a:p>
            <a:pPr>
              <a:buSzPct val="200000"/>
              <a:buFont typeface="Arial" panose="020B0604020202020204" pitchFamily="34" charset="0"/>
              <a:buChar char="•"/>
            </a:pPr>
            <a:endParaRPr lang="en-US" altLang="zh-TW" dirty="0" smtClean="0">
              <a:latin typeface="+mj-lt"/>
            </a:endParaRPr>
          </a:p>
          <a:p>
            <a:pPr marL="800100" lvl="3" indent="-342900"/>
            <a:endParaRPr lang="en-US" altLang="zh-TW" sz="2400" dirty="0">
              <a:latin typeface="+mj-lt"/>
              <a:cs typeface="+mn-cs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22</a:t>
            </a:fld>
            <a:endParaRPr lang="zh-TW" altLang="zh-TW" smtClean="0"/>
          </a:p>
        </p:txBody>
      </p:sp>
      <p:grpSp>
        <p:nvGrpSpPr>
          <p:cNvPr id="6" name="그룹 24"/>
          <p:cNvGrpSpPr/>
          <p:nvPr/>
        </p:nvGrpSpPr>
        <p:grpSpPr>
          <a:xfrm>
            <a:off x="685800" y="2060849"/>
            <a:ext cx="7942208" cy="4327289"/>
            <a:chOff x="1765828" y="1791659"/>
            <a:chExt cx="7258202" cy="4829866"/>
          </a:xfrm>
        </p:grpSpPr>
        <p:sp>
          <p:nvSpPr>
            <p:cNvPr id="7" name="직사각형 13"/>
            <p:cNvSpPr/>
            <p:nvPr/>
          </p:nvSpPr>
          <p:spPr>
            <a:xfrm>
              <a:off x="2955374" y="1791659"/>
              <a:ext cx="912955" cy="549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dirty="0" smtClean="0">
                  <a:solidFill>
                    <a:prstClr val="black"/>
                  </a:solidFill>
                  <a:latin typeface="+mj-lt"/>
                </a:rPr>
                <a:t>Input</a:t>
              </a:r>
              <a:endParaRPr lang="ko-KR" altLang="en-US" sz="2600" dirty="0">
                <a:latin typeface="+mj-lt"/>
              </a:endParaRPr>
            </a:p>
          </p:txBody>
        </p:sp>
        <p:sp>
          <p:nvSpPr>
            <p:cNvPr id="8" name="직사각형 14"/>
            <p:cNvSpPr/>
            <p:nvPr/>
          </p:nvSpPr>
          <p:spPr>
            <a:xfrm>
              <a:off x="2883366" y="6071889"/>
              <a:ext cx="1166391" cy="549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dirty="0" smtClean="0">
                  <a:solidFill>
                    <a:prstClr val="black"/>
                  </a:solidFill>
                  <a:latin typeface="+mj-lt"/>
                </a:rPr>
                <a:t>Output</a:t>
              </a:r>
              <a:endParaRPr lang="ko-KR" altLang="en-US" sz="2600" dirty="0">
                <a:latin typeface="+mj-lt"/>
              </a:endParaRPr>
            </a:p>
          </p:txBody>
        </p:sp>
        <p:grpSp>
          <p:nvGrpSpPr>
            <p:cNvPr id="9" name="그룹 18"/>
            <p:cNvGrpSpPr/>
            <p:nvPr/>
          </p:nvGrpSpPr>
          <p:grpSpPr>
            <a:xfrm>
              <a:off x="3376789" y="5090971"/>
              <a:ext cx="72008" cy="360040"/>
              <a:chOff x="4550734" y="5178458"/>
              <a:chExt cx="72008" cy="360040"/>
            </a:xfrm>
          </p:grpSpPr>
          <p:sp>
            <p:nvSpPr>
              <p:cNvPr id="15" name="타원 15"/>
              <p:cNvSpPr/>
              <p:nvPr/>
            </p:nvSpPr>
            <p:spPr>
              <a:xfrm>
                <a:off x="4550734" y="5178458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6"/>
              <p:cNvSpPr/>
              <p:nvPr/>
            </p:nvSpPr>
            <p:spPr>
              <a:xfrm>
                <a:off x="4550734" y="5330858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7"/>
              <p:cNvSpPr/>
              <p:nvPr/>
            </p:nvSpPr>
            <p:spPr>
              <a:xfrm>
                <a:off x="4550734" y="5466490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아래쪽 화살표 19"/>
            <p:cNvSpPr/>
            <p:nvPr/>
          </p:nvSpPr>
          <p:spPr>
            <a:xfrm>
              <a:off x="3182031" y="2348880"/>
              <a:ext cx="432048" cy="43204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아래쪽 화살표 20"/>
            <p:cNvSpPr/>
            <p:nvPr/>
          </p:nvSpPr>
          <p:spPr>
            <a:xfrm>
              <a:off x="3213930" y="5613870"/>
              <a:ext cx="432048" cy="43204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21"/>
            <p:cNvSpPr/>
            <p:nvPr/>
          </p:nvSpPr>
          <p:spPr>
            <a:xfrm>
              <a:off x="5160670" y="3449824"/>
              <a:ext cx="3863360" cy="996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dirty="0" err="1" smtClean="0">
                  <a:solidFill>
                    <a:srgbClr val="FF0000"/>
                  </a:solidFill>
                  <a:latin typeface="+mj-lt"/>
                </a:rPr>
                <a:t>Supersteps</a:t>
              </a:r>
              <a:endParaRPr lang="en-US" altLang="ko-KR" sz="2600" dirty="0" smtClean="0">
                <a:solidFill>
                  <a:srgbClr val="FF0000"/>
                </a:solidFill>
                <a:latin typeface="+mj-lt"/>
              </a:endParaRPr>
            </a:p>
            <a:p>
              <a:r>
                <a:rPr lang="en-US" altLang="ko-KR" sz="2600" dirty="0" smtClean="0">
                  <a:solidFill>
                    <a:prstClr val="black"/>
                  </a:solidFill>
                  <a:latin typeface="+mj-lt"/>
                </a:rPr>
                <a:t>(a sequence of iterations)</a:t>
              </a:r>
              <a:endParaRPr lang="ko-KR" altLang="en-US" sz="2600" dirty="0">
                <a:latin typeface="+mj-lt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5828" y="3068960"/>
              <a:ext cx="3312368" cy="940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5828" y="4005064"/>
              <a:ext cx="3312368" cy="940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960794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225688" y="2659851"/>
            <a:ext cx="1047272" cy="99668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r>
              <a:rPr lang="en-US" altLang="zh-TW" sz="2000" dirty="0" smtClean="0">
                <a:latin typeface="+mj-lt"/>
                <a:ea typeface="微軟正黑體" pitchFamily="34" charset="-120"/>
              </a:rPr>
              <a:t>c</a:t>
            </a:r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8061232" y="1640228"/>
            <a:ext cx="1047272" cy="99668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r>
              <a:rPr lang="en-US" altLang="zh-TW" sz="2000" dirty="0" smtClean="0">
                <a:latin typeface="+mj-lt"/>
                <a:ea typeface="微軟正黑體" pitchFamily="34" charset="-120"/>
              </a:rPr>
              <a:t>c</a:t>
            </a:r>
            <a:endParaRPr lang="zh-TW" altLang="en-US" sz="2000" dirty="0">
              <a:latin typeface="+mj-lt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23</a:t>
            </a:fld>
            <a:endParaRPr lang="zh-TW" altLang="zh-TW"/>
          </a:p>
        </p:txBody>
      </p:sp>
      <p:sp>
        <p:nvSpPr>
          <p:cNvPr id="3" name="Oval 3"/>
          <p:cNvSpPr/>
          <p:nvPr/>
        </p:nvSpPr>
        <p:spPr>
          <a:xfrm>
            <a:off x="3229816" y="1556792"/>
            <a:ext cx="2996299" cy="3225514"/>
          </a:xfrm>
          <a:prstGeom prst="ellipse">
            <a:avLst/>
          </a:prstGeom>
          <a:solidFill>
            <a:srgbClr val="FFD04D"/>
          </a:solidFill>
          <a:ln w="1143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51582" y="2293751"/>
            <a:ext cx="1656522" cy="492443"/>
          </a:xfrm>
          <a:prstGeom prst="rect">
            <a:avLst/>
          </a:prstGeom>
          <a:noFill/>
          <a:ln w="412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Vertex Id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87202" y="3362258"/>
            <a:ext cx="2232248" cy="492443"/>
          </a:xfrm>
          <a:prstGeom prst="rect">
            <a:avLst/>
          </a:prstGeom>
          <a:noFill/>
          <a:ln w="539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Vertex </a:t>
            </a:r>
            <a:r>
              <a:rPr lang="en-US" altLang="zh-TW" sz="2600" dirty="0" smtClean="0">
                <a:solidFill>
                  <a:schemeClr val="tx1"/>
                </a:solidFill>
              </a:rPr>
              <a:t>Value</a:t>
            </a:r>
            <a:endParaRPr lang="en-US" sz="26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7"/>
          <p:cNvCxnSpPr>
            <a:stCxn id="3" idx="6"/>
          </p:cNvCxnSpPr>
          <p:nvPr/>
        </p:nvCxnSpPr>
        <p:spPr>
          <a:xfrm flipV="1">
            <a:off x="6226115" y="2244301"/>
            <a:ext cx="1884018" cy="925248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8"/>
          <p:cNvCxnSpPr/>
          <p:nvPr/>
        </p:nvCxnSpPr>
        <p:spPr>
          <a:xfrm flipH="1">
            <a:off x="1345798" y="3184188"/>
            <a:ext cx="1796752" cy="23315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0"/>
          <p:cNvSpPr txBox="1"/>
          <p:nvPr/>
        </p:nvSpPr>
        <p:spPr>
          <a:xfrm rot="20210613">
            <a:off x="6171489" y="2114844"/>
            <a:ext cx="200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Edge 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7812360" y="1795463"/>
            <a:ext cx="153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>
                <a:solidFill>
                  <a:schemeClr val="tx1"/>
                </a:solidFill>
              </a:rPr>
              <a:t>Vertex </a:t>
            </a:r>
          </a:p>
          <a:p>
            <a:pPr algn="ctr"/>
            <a:r>
              <a:rPr lang="en-US" altLang="zh-TW" sz="2200" dirty="0" smtClean="0">
                <a:solidFill>
                  <a:schemeClr val="tx1"/>
                </a:solidFill>
              </a:rPr>
              <a:t>Id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70563" y="2799467"/>
            <a:ext cx="1224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Vertex Id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1360226" y="2564904"/>
            <a:ext cx="208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Edge </a:t>
            </a:r>
            <a:r>
              <a:rPr lang="en-US" dirty="0">
                <a:solidFill>
                  <a:schemeClr val="tx1"/>
                </a:solidFill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4"/>
              <p:cNvSpPr txBox="1"/>
              <p:nvPr/>
            </p:nvSpPr>
            <p:spPr>
              <a:xfrm>
                <a:off x="111110" y="4869160"/>
                <a:ext cx="4466592" cy="1508105"/>
              </a:xfrm>
              <a:prstGeom prst="rect">
                <a:avLst/>
              </a:prstGeom>
              <a:noFill/>
              <a:ln w="41275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smtClean="0">
                    <a:solidFill>
                      <a:schemeClr val="tx1"/>
                    </a:solidFill>
                  </a:rPr>
                  <a:t>Vertex </a:t>
                </a:r>
                <a:r>
                  <a:rPr lang="en-US" sz="2600" dirty="0" err="1" smtClean="0">
                    <a:solidFill>
                      <a:schemeClr val="tx1"/>
                    </a:solidFill>
                  </a:rPr>
                  <a:t>Id:Stop</a:t>
                </a:r>
                <a:r>
                  <a:rPr lang="en-US" sz="2600" dirty="0" smtClean="0">
                    <a:solidFill>
                      <a:schemeClr val="tx1"/>
                    </a:solidFill>
                  </a:rPr>
                  <a:t> 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600" dirty="0">
                    <a:solidFill>
                      <a:schemeClr val="tx1"/>
                    </a:solidFill>
                  </a:rPr>
                  <a:t>Vertex </a:t>
                </a:r>
                <a:r>
                  <a:rPr lang="en-US" altLang="zh-TW" sz="2600" dirty="0" smtClean="0">
                    <a:solidFill>
                      <a:schemeClr val="tx1"/>
                    </a:solidFill>
                  </a:rPr>
                  <a:t>Value: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 err="1" smtClean="0">
                    <a:solidFill>
                      <a:schemeClr val="tx1"/>
                    </a:solidFill>
                  </a:rPr>
                  <a:t>Initial:if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 Source Id: 0 else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TW" sz="2000" dirty="0" smtClean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 smtClean="0">
                    <a:solidFill>
                      <a:schemeClr val="tx1"/>
                    </a:solidFill>
                  </a:rPr>
                  <a:t>The weight from source Id</a:t>
                </a:r>
              </a:p>
            </p:txBody>
          </p:sp>
        </mc:Choice>
        <mc:Fallback xmlns="">
          <p:sp>
            <p:nvSpPr>
              <p:cNvPr id="2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0" y="4869160"/>
                <a:ext cx="4466592" cy="1508105"/>
              </a:xfrm>
              <a:prstGeom prst="rect">
                <a:avLst/>
              </a:prstGeom>
              <a:blipFill rotWithShape="0">
                <a:blip r:embed="rId2"/>
                <a:stretch>
                  <a:fillRect l="-1622" t="-2756" b="-5118"/>
                </a:stretch>
              </a:blipFill>
              <a:ln w="41275"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5"/>
          <p:cNvSpPr txBox="1"/>
          <p:nvPr/>
        </p:nvSpPr>
        <p:spPr>
          <a:xfrm>
            <a:off x="4718940" y="4869160"/>
            <a:ext cx="4173539" cy="1292662"/>
          </a:xfrm>
          <a:prstGeom prst="rect">
            <a:avLst/>
          </a:prstGeom>
          <a:noFill/>
          <a:ln w="539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600" dirty="0">
                <a:solidFill>
                  <a:schemeClr val="tx1"/>
                </a:solidFill>
              </a:rPr>
              <a:t>Edge </a:t>
            </a:r>
            <a:r>
              <a:rPr lang="en-US" altLang="zh-TW" sz="2600" dirty="0" err="1">
                <a:solidFill>
                  <a:schemeClr val="tx1"/>
                </a:solidFill>
              </a:rPr>
              <a:t>Value:travel</a:t>
            </a:r>
            <a:r>
              <a:rPr lang="en-US" altLang="zh-TW" sz="2600" dirty="0">
                <a:solidFill>
                  <a:schemeClr val="tx1"/>
                </a:solidFill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</a:rPr>
              <a:t>time</a:t>
            </a:r>
          </a:p>
          <a:p>
            <a:r>
              <a:rPr lang="en-US" altLang="zh-TW" sz="2600" dirty="0" smtClean="0">
                <a:solidFill>
                  <a:schemeClr val="tx1"/>
                </a:solidFill>
              </a:rPr>
              <a:t>     weight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tx1"/>
              </a:solidFill>
            </a:endParaRPr>
          </a:p>
        </p:txBody>
      </p:sp>
      <p:sp>
        <p:nvSpPr>
          <p:cNvPr id="24" name="標題 3"/>
          <p:cNvSpPr txBox="1">
            <a:spLocks/>
          </p:cNvSpPr>
          <p:nvPr/>
        </p:nvSpPr>
        <p:spPr bwMode="auto">
          <a:xfrm>
            <a:off x="285056" y="285512"/>
            <a:ext cx="896746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Methodology-Model of Computation (Vertex)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98589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24</a:t>
            </a:fld>
            <a:endParaRPr lang="zh-TW" altLang="zh-TW"/>
          </a:p>
        </p:txBody>
      </p:sp>
      <p:grpSp>
        <p:nvGrpSpPr>
          <p:cNvPr id="12" name="群組 11"/>
          <p:cNvGrpSpPr/>
          <p:nvPr/>
        </p:nvGrpSpPr>
        <p:grpSpPr>
          <a:xfrm>
            <a:off x="467544" y="1859670"/>
            <a:ext cx="3280901" cy="3513546"/>
            <a:chOff x="2945214" y="1268760"/>
            <a:chExt cx="3280901" cy="3513546"/>
          </a:xfrm>
        </p:grpSpPr>
        <p:sp>
          <p:nvSpPr>
            <p:cNvPr id="3" name="Oval 3"/>
            <p:cNvSpPr/>
            <p:nvPr/>
          </p:nvSpPr>
          <p:spPr>
            <a:xfrm>
              <a:off x="2945214" y="1268760"/>
              <a:ext cx="3280901" cy="3513546"/>
            </a:xfrm>
            <a:prstGeom prst="ellipse">
              <a:avLst/>
            </a:prstGeom>
            <a:solidFill>
              <a:srgbClr val="FFD04D"/>
            </a:solidFill>
            <a:ln w="1143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51582" y="2293751"/>
              <a:ext cx="1656522" cy="492443"/>
            </a:xfrm>
            <a:prstGeom prst="rect">
              <a:avLst/>
            </a:prstGeom>
            <a:noFill/>
            <a:ln w="412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>
                  <a:solidFill>
                    <a:schemeClr val="tx1"/>
                  </a:solidFill>
                </a:rPr>
                <a:t>Vertex Id</a:t>
              </a:r>
              <a:endParaRPr lang="en-US" sz="26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87202" y="3362258"/>
              <a:ext cx="2232248" cy="492443"/>
            </a:xfrm>
            <a:prstGeom prst="rect">
              <a:avLst/>
            </a:prstGeom>
            <a:noFill/>
            <a:ln w="539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>
                  <a:solidFill>
                    <a:schemeClr val="tx1"/>
                  </a:solidFill>
                </a:rPr>
                <a:t>Vertex </a:t>
              </a:r>
              <a:r>
                <a:rPr lang="en-US" altLang="zh-TW" sz="2600" dirty="0" smtClean="0">
                  <a:solidFill>
                    <a:schemeClr val="tx1"/>
                  </a:solidFill>
                </a:rPr>
                <a:t>Value</a:t>
              </a:r>
              <a:endParaRPr lang="en-US" sz="2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標題 3"/>
          <p:cNvSpPr txBox="1">
            <a:spLocks/>
          </p:cNvSpPr>
          <p:nvPr/>
        </p:nvSpPr>
        <p:spPr bwMode="auto">
          <a:xfrm>
            <a:off x="35496" y="260648"/>
            <a:ext cx="9183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kumimoji="1" lang="en-US" altLang="zh-TW" sz="28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Methodology-Model of Computation (</a:t>
            </a:r>
            <a:r>
              <a:rPr kumimoji="1" lang="en-US" altLang="zh-TW" sz="28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Vertex Actions)</a:t>
            </a:r>
            <a:endParaRPr kumimoji="1" lang="zh-TW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3936803" y="2636912"/>
            <a:ext cx="4883669" cy="30963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Modify its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Receive messages from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previous </a:t>
            </a:r>
            <a:r>
              <a:rPr lang="en-US" altLang="zh-TW" dirty="0" err="1"/>
              <a:t>superstep</a:t>
            </a:r>
            <a:endParaRPr lang="en-US" altLang="zh-TW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Send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Request topology changes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3635896" y="1524000"/>
            <a:ext cx="339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3600" dirty="0">
                <a:solidFill>
                  <a:srgbClr val="333399"/>
                </a:solidFill>
                <a:latin typeface="+mn-lt"/>
                <a:ea typeface="+mn-ea"/>
              </a:rPr>
              <a:t>A vertex can: </a:t>
            </a:r>
          </a:p>
        </p:txBody>
      </p:sp>
    </p:spTree>
    <p:extLst>
      <p:ext uri="{BB962C8B-B14F-4D97-AF65-F5344CB8AC3E}">
        <p14:creationId xmlns:p14="http://schemas.microsoft.com/office/powerpoint/2010/main" val="31270262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66856" cy="457200"/>
          </a:xfrm>
        </p:spPr>
        <p:txBody>
          <a:bodyPr/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Example: SSSP – Parallel BFS in </a:t>
            </a:r>
            <a:r>
              <a:rPr lang="en-US" altLang="ko-KR" sz="2800" dirty="0" err="1" smtClean="0">
                <a:solidFill>
                  <a:schemeClr val="accent4"/>
                </a:solidFill>
              </a:rPr>
              <a:t>Pregel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  <a:endParaRPr lang="en-US" altLang="ko-KR" dirty="0">
                <a:solidFill>
                  <a:srgbClr val="0070C0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66856" cy="457200"/>
          </a:xfrm>
        </p:spPr>
        <p:txBody>
          <a:bodyPr/>
          <a:lstStyle/>
          <a:p>
            <a:r>
              <a:rPr lang="en-US" altLang="ko-KR" sz="2800" dirty="0" smtClean="0">
                <a:solidFill>
                  <a:schemeClr val="accent4"/>
                </a:solidFill>
              </a:rPr>
              <a:t>Example: SSSP – Parallel BFS in </a:t>
            </a:r>
            <a:r>
              <a:rPr lang="en-US" altLang="ko-KR" sz="2800" dirty="0" err="1" smtClean="0">
                <a:solidFill>
                  <a:schemeClr val="accent4"/>
                </a:solidFill>
              </a:rPr>
              <a:t>Pregel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bg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  <a:endParaRPr lang="en-US" altLang="ko-KR" dirty="0">
                <a:solidFill>
                  <a:srgbClr val="0070C0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  <p:sp>
        <p:nvSpPr>
          <p:cNvPr id="31" name="TextBox 17"/>
          <p:cNvSpPr txBox="1">
            <a:spLocks noChangeArrowheads="1"/>
          </p:cNvSpPr>
          <p:nvPr/>
        </p:nvSpPr>
        <p:spPr bwMode="auto">
          <a:xfrm>
            <a:off x="3131840" y="2204864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latin typeface="+mj-lt"/>
                <a:ea typeface="굴림" charset="-127"/>
              </a:rPr>
              <a:t>10</a:t>
            </a: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3203848" y="4797152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0" dirty="0" smtClean="0">
                <a:solidFill>
                  <a:srgbClr val="FF0000"/>
                </a:solidFill>
                <a:latin typeface="+mj-lt"/>
                <a:ea typeface="굴림" charset="-127"/>
              </a:rPr>
              <a:t>5</a:t>
            </a:r>
            <a:endParaRPr lang="en-US" altLang="ko-KR" b="0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2869329" y="3356992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3464629" y="4221088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4184709" y="2564904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6" name="TextBox 17"/>
          <p:cNvSpPr txBox="1">
            <a:spLocks noChangeArrowheads="1"/>
          </p:cNvSpPr>
          <p:nvPr/>
        </p:nvSpPr>
        <p:spPr bwMode="auto">
          <a:xfrm>
            <a:off x="5552861" y="1916832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7" name="TextBox 17"/>
          <p:cNvSpPr txBox="1">
            <a:spLocks noChangeArrowheads="1"/>
          </p:cNvSpPr>
          <p:nvPr/>
        </p:nvSpPr>
        <p:spPr bwMode="auto">
          <a:xfrm>
            <a:off x="5624869" y="5085184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8" name="TextBox 17"/>
          <p:cNvSpPr txBox="1">
            <a:spLocks noChangeArrowheads="1"/>
          </p:cNvSpPr>
          <p:nvPr/>
        </p:nvSpPr>
        <p:spPr bwMode="auto">
          <a:xfrm>
            <a:off x="5696877" y="249289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5912901" y="4293096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6560973" y="2564904"/>
            <a:ext cx="40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  <a:sym typeface="Symbol" pitchFamily="18" charset="2"/>
              </a:rPr>
              <a:t>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0030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18784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10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851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18784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10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</a:t>
              </a:r>
              <a:endParaRPr lang="en-US" altLang="ko-KR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  <p:sp>
        <p:nvSpPr>
          <p:cNvPr id="31" name="TextBox 17"/>
          <p:cNvSpPr txBox="1">
            <a:spLocks noChangeArrowheads="1"/>
          </p:cNvSpPr>
          <p:nvPr/>
        </p:nvSpPr>
        <p:spPr bwMode="auto">
          <a:xfrm>
            <a:off x="5508104" y="1916832"/>
            <a:ext cx="510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11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5580112" y="5085184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7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3455304" y="4293096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12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4211960" y="2564904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8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5652120" y="2420888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14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3621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Introduction-</a:t>
            </a:r>
            <a:r>
              <a:rPr lang="en-US" altLang="zh-TW" dirty="0"/>
              <a:t>Motivation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838200"/>
                <a:ext cx="8062664" cy="5543128"/>
              </a:xfrm>
            </p:spPr>
            <p:txBody>
              <a:bodyPr/>
              <a:lstStyle/>
              <a:p>
                <a:r>
                  <a:rPr lang="en-US" altLang="zh-TW" dirty="0" smtClean="0">
                    <a:latin typeface="+mj-lt"/>
                  </a:rPr>
                  <a:t>Itinerary Planning is 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+mj-lt"/>
                  </a:rPr>
                  <a:t>important</a:t>
                </a:r>
                <a:r>
                  <a:rPr lang="en-US" altLang="zh-TW" dirty="0" smtClean="0">
                    <a:latin typeface="+mj-lt"/>
                  </a:rPr>
                  <a:t> for people</a:t>
                </a:r>
              </a:p>
              <a:p>
                <a:r>
                  <a:rPr lang="en-US" altLang="zh-TW" dirty="0"/>
                  <a:t>Transportation networks of cities are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dynamic</a:t>
                </a:r>
              </a:p>
              <a:p>
                <a:pPr lvl="1"/>
                <a:r>
                  <a:rPr lang="en-US" altLang="zh-TW" sz="2000" dirty="0"/>
                  <a:t>Bus Real-Time GPS Location Data(Taipei City ): 20 millions/per day (3,880 buses)</a:t>
                </a:r>
              </a:p>
              <a:p>
                <a:pPr lvl="1"/>
                <a:r>
                  <a:rPr lang="en-US" altLang="zh-TW" sz="2000" dirty="0"/>
                  <a:t>Information of Bus Estimate Arrival Time (Taipei City ): 430 events/sec</a:t>
                </a:r>
              </a:p>
              <a:p>
                <a:r>
                  <a:rPr lang="en-US" altLang="zh-TW" dirty="0"/>
                  <a:t>Transportation networks of cities are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large-scale</a:t>
                </a:r>
              </a:p>
              <a:p>
                <a:pPr lvl="1"/>
                <a:r>
                  <a:rPr lang="en-US" altLang="zh-TW" dirty="0"/>
                  <a:t>Ex: Taipei City’s Transportation network</a:t>
                </a:r>
              </a:p>
              <a:p>
                <a:pPr lvl="2"/>
                <a:r>
                  <a:rPr lang="en-US" altLang="zh-TW" dirty="0"/>
                  <a:t>Bus Routes: 979</a:t>
                </a:r>
              </a:p>
              <a:p>
                <a:pPr lvl="2"/>
                <a:r>
                  <a:rPr lang="en-US" altLang="zh-TW" dirty="0"/>
                  <a:t>Bus Stops: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56,917</a:t>
                </a:r>
              </a:p>
              <a:p>
                <a:pPr lvl="2"/>
                <a:r>
                  <a:rPr lang="en-US" altLang="zh-TW" dirty="0"/>
                  <a:t>MRT Stops: 109</a:t>
                </a:r>
              </a:p>
              <a:p>
                <a:pPr lvl="2"/>
                <a:r>
                  <a:rPr lang="en-US" altLang="zh-TW" dirty="0"/>
                  <a:t>Intersections: 48,323</a:t>
                </a:r>
              </a:p>
              <a:p>
                <a:pPr lvl="2"/>
                <a:r>
                  <a:rPr lang="en-US" altLang="zh-TW" dirty="0"/>
                  <a:t>And many Customized POI (Point of Interest)</a:t>
                </a:r>
              </a:p>
              <a:p>
                <a:pPr lvl="1"/>
                <a:r>
                  <a:rPr lang="en-US" altLang="zh-TW" sz="2000" dirty="0"/>
                  <a:t>Planning results: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altLang="zh-TW" sz="2000">
                            <a:latin typeface="Cambria Math" charset="0"/>
                          </a:rPr>
                          <m:t>𝟐</m:t>
                        </m:r>
                      </m:sub>
                      <m:sup>
                        <m:r>
                          <a:rPr lang="en-US" altLang="zh-TW" sz="2000">
                            <a:latin typeface="Cambria Math" charset="0"/>
                          </a:rPr>
                          <m:t>𝟓𝟔</m:t>
                        </m:r>
                        <m:r>
                          <a:rPr lang="en-US" altLang="zh-TW" sz="2000">
                            <a:latin typeface="Cambria Math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charset="0"/>
                          </a:rPr>
                          <m:t>𝟗𝟏𝟕</m:t>
                        </m:r>
                      </m:sup>
                    </m:sSubSup>
                    <m:r>
                      <a:rPr lang="en-US" altLang="zh-TW" sz="2000">
                        <a:latin typeface="Cambria Math" charset="0"/>
                      </a:rPr>
                      <m:t>∗</m:t>
                    </m:r>
                    <m:r>
                      <a:rPr lang="en-US" altLang="zh-TW" sz="2000">
                        <a:latin typeface="Cambria Math" charset="0"/>
                      </a:rPr>
                      <m:t>𝟐</m:t>
                    </m:r>
                    <m:r>
                      <a:rPr lang="en-US" altLang="zh-TW" sz="200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TW" sz="2000" dirty="0" smtClean="0">
                    <a:solidFill>
                      <a:srgbClr val="FF0000"/>
                    </a:solidFill>
                  </a:rPr>
                  <a:t>6,478,975,944</a:t>
                </a:r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2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838200"/>
                <a:ext cx="8062664" cy="5543128"/>
              </a:xfrm>
              <a:blipFill rotWithShape="0">
                <a:blip r:embed="rId3"/>
                <a:stretch>
                  <a:fillRect l="-1059" t="-770" r="-1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3</a:t>
            </a:fld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7385184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562800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8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11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7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b="0"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4533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274768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8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11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7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  <p:sp>
        <p:nvSpPr>
          <p:cNvPr id="31" name="TextBox 17"/>
          <p:cNvSpPr txBox="1">
            <a:spLocks noChangeArrowheads="1"/>
          </p:cNvSpPr>
          <p:nvPr/>
        </p:nvSpPr>
        <p:spPr bwMode="auto">
          <a:xfrm>
            <a:off x="5652120" y="1916832"/>
            <a:ext cx="35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9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2843808" y="3356992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14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6588224" y="2636912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13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  <p:sp>
        <p:nvSpPr>
          <p:cNvPr id="34" name="TextBox 17"/>
          <p:cNvSpPr txBox="1">
            <a:spLocks noChangeArrowheads="1"/>
          </p:cNvSpPr>
          <p:nvPr/>
        </p:nvSpPr>
        <p:spPr bwMode="auto">
          <a:xfrm>
            <a:off x="5831568" y="4305288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15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202760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8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9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7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651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90792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8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 smtClean="0">
                  <a:latin typeface="+mj-lt"/>
                  <a:ea typeface="굴림" charset="-127"/>
                  <a:sym typeface="Symbol" pitchFamily="18" charset="2"/>
                </a:rPr>
                <a:t>9</a:t>
              </a:r>
              <a:endParaRPr lang="en-US" altLang="ko-KR" dirty="0"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7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  <p:sp>
        <p:nvSpPr>
          <p:cNvPr id="31" name="TextBox 17"/>
          <p:cNvSpPr txBox="1">
            <a:spLocks noChangeArrowheads="1"/>
          </p:cNvSpPr>
          <p:nvPr/>
        </p:nvSpPr>
        <p:spPr bwMode="auto">
          <a:xfrm>
            <a:off x="5868144" y="4293096"/>
            <a:ext cx="5277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j-lt"/>
                <a:ea typeface="굴림" charset="-127"/>
              </a:rPr>
              <a:t>13</a:t>
            </a:r>
            <a:endParaRPr lang="en-US" altLang="ko-KR" dirty="0">
              <a:solidFill>
                <a:srgbClr val="FF0000"/>
              </a:solidFill>
              <a:latin typeface="+mj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4784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66856" cy="457200"/>
          </a:xfrm>
        </p:spPr>
        <p:txBody>
          <a:bodyPr/>
          <a:lstStyle/>
          <a:p>
            <a:r>
              <a:rPr lang="en-US" altLang="ko-KR" sz="2800" dirty="0" smtClean="0"/>
              <a:t>Example: SSSP – Parallel BFS in </a:t>
            </a:r>
            <a:r>
              <a:rPr lang="en-US" altLang="ko-KR" sz="2800" dirty="0" err="1" smtClean="0"/>
              <a:t>Pregel</a:t>
            </a:r>
            <a:endParaRPr lang="ko-KR" altLang="en-US" sz="2800" dirty="0"/>
          </a:p>
        </p:txBody>
      </p:sp>
      <p:grpSp>
        <p:nvGrpSpPr>
          <p:cNvPr id="3" name="그룹 30"/>
          <p:cNvGrpSpPr/>
          <p:nvPr/>
        </p:nvGrpSpPr>
        <p:grpSpPr>
          <a:xfrm>
            <a:off x="1851248" y="1783432"/>
            <a:ext cx="5010738" cy="3781128"/>
            <a:chOff x="1523256" y="2204864"/>
            <a:chExt cx="5010738" cy="378112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23256" y="3576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</a:rPr>
                <a:t>0</a:t>
              </a:r>
            </a:p>
          </p:txBody>
        </p:sp>
        <p:sp>
          <p:nvSpPr>
            <p:cNvPr id="6" name="Oval 6"/>
            <p:cNvSpPr/>
            <p:nvPr/>
          </p:nvSpPr>
          <p:spPr bwMode="auto">
            <a:xfrm>
              <a:off x="32758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8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758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5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9" name="Oval 21"/>
            <p:cNvSpPr/>
            <p:nvPr/>
          </p:nvSpPr>
          <p:spPr bwMode="auto">
            <a:xfrm>
              <a:off x="5638056" y="22048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9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sp>
          <p:nvSpPr>
            <p:cNvPr id="10" name="Oval 22"/>
            <p:cNvSpPr/>
            <p:nvPr/>
          </p:nvSpPr>
          <p:spPr bwMode="auto">
            <a:xfrm>
              <a:off x="5638056" y="5100464"/>
              <a:ext cx="838200" cy="838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80000">
                  <a:srgbClr val="4CA05C"/>
                </a:gs>
                <a:gs pos="100000">
                  <a:srgbClr val="92D050"/>
                </a:gs>
              </a:gsLst>
            </a:gradFill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dirty="0">
                  <a:solidFill>
                    <a:schemeClr val="lt1"/>
                  </a:solidFill>
                  <a:latin typeface="+mj-lt"/>
                  <a:ea typeface="굴림" charset="-127"/>
                  <a:sym typeface="Symbol" pitchFamily="18" charset="2"/>
                </a:rPr>
                <a:t>7</a:t>
              </a:r>
              <a:endParaRPr lang="en-US" altLang="ko-KR" dirty="0">
                <a:solidFill>
                  <a:schemeClr val="lt1"/>
                </a:solidFill>
                <a:latin typeface="+mj-lt"/>
                <a:ea typeface="굴림" charset="-127"/>
              </a:endParaRPr>
            </a:p>
          </p:txBody>
        </p:sp>
        <p:cxnSp>
          <p:nvCxnSpPr>
            <p:cNvPr id="11" name="Straight Arrow Connector 77"/>
            <p:cNvCxnSpPr>
              <a:cxnSpLocks noChangeShapeType="1"/>
            </p:cNvCxnSpPr>
            <p:nvPr/>
          </p:nvCxnSpPr>
          <p:spPr bwMode="auto">
            <a:xfrm>
              <a:off x="2361456" y="43384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78"/>
            <p:cNvCxnSpPr>
              <a:cxnSpLocks noChangeShapeType="1"/>
            </p:cNvCxnSpPr>
            <p:nvPr/>
          </p:nvCxnSpPr>
          <p:spPr bwMode="auto">
            <a:xfrm flipV="1">
              <a:off x="2361456" y="2890664"/>
              <a:ext cx="914400" cy="838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79"/>
            <p:cNvCxnSpPr>
              <a:cxnSpLocks noChangeShapeType="1"/>
            </p:cNvCxnSpPr>
            <p:nvPr/>
          </p:nvCxnSpPr>
          <p:spPr bwMode="auto">
            <a:xfrm>
              <a:off x="4190256" y="5557664"/>
              <a:ext cx="1371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4" name="Straight Arrow Connector 82"/>
            <p:cNvCxnSpPr>
              <a:cxnSpLocks noChangeShapeType="1"/>
            </p:cNvCxnSpPr>
            <p:nvPr/>
          </p:nvCxnSpPr>
          <p:spPr bwMode="auto">
            <a:xfrm>
              <a:off x="4190256" y="2660477"/>
              <a:ext cx="13716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5" name="Straight Arrow Connector 83"/>
            <p:cNvCxnSpPr>
              <a:cxnSpLocks noChangeShapeType="1"/>
            </p:cNvCxnSpPr>
            <p:nvPr/>
          </p:nvCxnSpPr>
          <p:spPr bwMode="auto">
            <a:xfrm rot="5400000" flipH="1" flipV="1">
              <a:off x="3847356" y="3385964"/>
              <a:ext cx="2133600" cy="1600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" name="Straight Arrow Connector 85"/>
            <p:cNvCxnSpPr>
              <a:cxnSpLocks noChangeShapeType="1"/>
            </p:cNvCxnSpPr>
            <p:nvPr/>
          </p:nvCxnSpPr>
          <p:spPr bwMode="auto">
            <a:xfrm rot="10800000">
              <a:off x="2437656" y="4033664"/>
              <a:ext cx="3200400" cy="1219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7" name="Straight Arrow Connector 87"/>
            <p:cNvCxnSpPr>
              <a:cxnSpLocks noChangeShapeType="1"/>
            </p:cNvCxnSpPr>
            <p:nvPr/>
          </p:nvCxnSpPr>
          <p:spPr bwMode="auto">
            <a:xfrm rot="5400000" flipH="1" flipV="1">
              <a:off x="28956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8" name="Straight Arrow Connector 89"/>
            <p:cNvCxnSpPr>
              <a:cxnSpLocks noChangeShapeType="1"/>
            </p:cNvCxnSpPr>
            <p:nvPr/>
          </p:nvCxnSpPr>
          <p:spPr bwMode="auto">
            <a:xfrm rot="16200000" flipH="1">
              <a:off x="25130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90"/>
            <p:cNvCxnSpPr>
              <a:cxnSpLocks noChangeShapeType="1"/>
            </p:cNvCxnSpPr>
            <p:nvPr/>
          </p:nvCxnSpPr>
          <p:spPr bwMode="auto">
            <a:xfrm rot="5400000" flipH="1" flipV="1">
              <a:off x="5257850" y="4110658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91"/>
            <p:cNvCxnSpPr>
              <a:cxnSpLocks noChangeShapeType="1"/>
            </p:cNvCxnSpPr>
            <p:nvPr/>
          </p:nvCxnSpPr>
          <p:spPr bwMode="auto">
            <a:xfrm rot="16200000" flipH="1">
              <a:off x="4875263" y="4109070"/>
              <a:ext cx="1981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2513856" y="3043064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+mj-lt"/>
                  <a:ea typeface="굴림" charset="-127"/>
                </a:rPr>
                <a:t>10</a:t>
              </a: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2520206" y="46861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5</a:t>
              </a: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>
              <a:off x="32822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380925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3</a:t>
              </a:r>
            </a:p>
          </p:txBody>
        </p: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4647456" y="55243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2</a:t>
              </a:r>
            </a:p>
          </p:txBody>
        </p:sp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4647456" y="23572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1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4799856" y="3771727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9</a:t>
              </a: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4952256" y="47194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7</a:t>
              </a:r>
            </a:p>
          </p:txBody>
        </p:sp>
        <p:sp>
          <p:nvSpPr>
            <p:cNvPr id="29" name="TextBox 27"/>
            <p:cNvSpPr txBox="1">
              <a:spLocks noChangeArrowheads="1"/>
            </p:cNvSpPr>
            <p:nvPr/>
          </p:nvSpPr>
          <p:spPr bwMode="auto">
            <a:xfrm>
              <a:off x="56444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4</a:t>
              </a:r>
            </a:p>
          </p:txBody>
        </p:sp>
        <p:sp>
          <p:nvSpPr>
            <p:cNvPr id="30" name="TextBox 28"/>
            <p:cNvSpPr txBox="1">
              <a:spLocks noChangeArrowheads="1"/>
            </p:cNvSpPr>
            <p:nvPr/>
          </p:nvSpPr>
          <p:spPr bwMode="auto">
            <a:xfrm>
              <a:off x="6177806" y="3805064"/>
              <a:ext cx="3561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+mj-lt"/>
                  <a:ea typeface="굴림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2633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Implementation</a:t>
            </a: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/>
              <a:t>This is my thesis Implementation</a:t>
            </a:r>
          </a:p>
          <a:p>
            <a:pPr marL="800100" lvl="3" indent="-342900"/>
            <a:endParaRPr lang="en-US" altLang="zh-TW" sz="2400" dirty="0">
              <a:cs typeface="+mn-cs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35</a:t>
            </a:fld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5772730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36</a:t>
            </a:fld>
            <a:endParaRPr lang="zh-TW" altLang="zh-TW"/>
          </a:p>
        </p:txBody>
      </p:sp>
      <p:grpSp>
        <p:nvGrpSpPr>
          <p:cNvPr id="103" name="群組 102"/>
          <p:cNvGrpSpPr/>
          <p:nvPr/>
        </p:nvGrpSpPr>
        <p:grpSpPr>
          <a:xfrm>
            <a:off x="1026918" y="1626008"/>
            <a:ext cx="7625159" cy="4685133"/>
            <a:chOff x="128588" y="1799432"/>
            <a:chExt cx="6530975" cy="3894137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>
              <a:off x="820738" y="1945482"/>
              <a:ext cx="5838825" cy="3748087"/>
            </a:xfrm>
            <a:custGeom>
              <a:avLst/>
              <a:gdLst>
                <a:gd name="T0" fmla="*/ 5442 w 5442"/>
                <a:gd name="T1" fmla="*/ 3437 h 3493"/>
                <a:gd name="T2" fmla="*/ 5386 w 5442"/>
                <a:gd name="T3" fmla="*/ 3493 h 3493"/>
                <a:gd name="T4" fmla="*/ 56 w 5442"/>
                <a:gd name="T5" fmla="*/ 3493 h 3493"/>
                <a:gd name="T6" fmla="*/ 0 w 5442"/>
                <a:gd name="T7" fmla="*/ 3437 h 3493"/>
                <a:gd name="T8" fmla="*/ 0 w 5442"/>
                <a:gd name="T9" fmla="*/ 56 h 3493"/>
                <a:gd name="T10" fmla="*/ 56 w 5442"/>
                <a:gd name="T11" fmla="*/ 0 h 3493"/>
                <a:gd name="T12" fmla="*/ 5386 w 5442"/>
                <a:gd name="T13" fmla="*/ 0 h 3493"/>
                <a:gd name="T14" fmla="*/ 5442 w 5442"/>
                <a:gd name="T15" fmla="*/ 56 h 3493"/>
                <a:gd name="T16" fmla="*/ 5442 w 5442"/>
                <a:gd name="T17" fmla="*/ 3437 h 3493"/>
                <a:gd name="T18" fmla="*/ 5442 w 5442"/>
                <a:gd name="T19" fmla="*/ 3437 h 3493"/>
                <a:gd name="T20" fmla="*/ 5442 w 5442"/>
                <a:gd name="T21" fmla="*/ 3437 h 3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42" h="3493">
                  <a:moveTo>
                    <a:pt x="5442" y="3437"/>
                  </a:moveTo>
                  <a:cubicBezTo>
                    <a:pt x="5442" y="3474"/>
                    <a:pt x="5423" y="3493"/>
                    <a:pt x="5386" y="3493"/>
                  </a:cubicBezTo>
                  <a:lnTo>
                    <a:pt x="56" y="3493"/>
                  </a:lnTo>
                  <a:cubicBezTo>
                    <a:pt x="18" y="3493"/>
                    <a:pt x="0" y="3474"/>
                    <a:pt x="0" y="3437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5386" y="0"/>
                  </a:lnTo>
                  <a:cubicBezTo>
                    <a:pt x="5423" y="0"/>
                    <a:pt x="5442" y="18"/>
                    <a:pt x="5442" y="56"/>
                  </a:cubicBezTo>
                  <a:lnTo>
                    <a:pt x="5442" y="3437"/>
                  </a:lnTo>
                  <a:lnTo>
                    <a:pt x="5442" y="3437"/>
                  </a:lnTo>
                  <a:lnTo>
                    <a:pt x="5442" y="3437"/>
                  </a:lnTo>
                  <a:close/>
                </a:path>
              </a:pathLst>
            </a:custGeom>
            <a:solidFill>
              <a:srgbClr val="B9E0A5"/>
            </a:solidFill>
            <a:ln w="17166">
              <a:solidFill>
                <a:srgbClr val="74C14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863600" y="1988344"/>
              <a:ext cx="5753100" cy="3662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591050" y="2994819"/>
              <a:ext cx="1347788" cy="1649413"/>
            </a:xfrm>
            <a:custGeom>
              <a:avLst/>
              <a:gdLst>
                <a:gd name="T0" fmla="*/ 1256 w 1256"/>
                <a:gd name="T1" fmla="*/ 1481 h 1537"/>
                <a:gd name="T2" fmla="*/ 1200 w 1256"/>
                <a:gd name="T3" fmla="*/ 1537 h 1537"/>
                <a:gd name="T4" fmla="*/ 56 w 1256"/>
                <a:gd name="T5" fmla="*/ 1537 h 1537"/>
                <a:gd name="T6" fmla="*/ 0 w 1256"/>
                <a:gd name="T7" fmla="*/ 1481 h 1537"/>
                <a:gd name="T8" fmla="*/ 0 w 1256"/>
                <a:gd name="T9" fmla="*/ 56 h 1537"/>
                <a:gd name="T10" fmla="*/ 56 w 1256"/>
                <a:gd name="T11" fmla="*/ 0 h 1537"/>
                <a:gd name="T12" fmla="*/ 1200 w 1256"/>
                <a:gd name="T13" fmla="*/ 0 h 1537"/>
                <a:gd name="T14" fmla="*/ 1256 w 1256"/>
                <a:gd name="T15" fmla="*/ 56 h 1537"/>
                <a:gd name="T16" fmla="*/ 1256 w 1256"/>
                <a:gd name="T17" fmla="*/ 1481 h 1537"/>
                <a:gd name="T18" fmla="*/ 1256 w 1256"/>
                <a:gd name="T19" fmla="*/ 1481 h 1537"/>
                <a:gd name="T20" fmla="*/ 1256 w 1256"/>
                <a:gd name="T21" fmla="*/ 1481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537">
                  <a:moveTo>
                    <a:pt x="1256" y="1481"/>
                  </a:moveTo>
                  <a:cubicBezTo>
                    <a:pt x="1256" y="1518"/>
                    <a:pt x="1237" y="1537"/>
                    <a:pt x="1200" y="1537"/>
                  </a:cubicBezTo>
                  <a:lnTo>
                    <a:pt x="56" y="1537"/>
                  </a:lnTo>
                  <a:cubicBezTo>
                    <a:pt x="18" y="1537"/>
                    <a:pt x="0" y="1518"/>
                    <a:pt x="0" y="1481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1200" y="0"/>
                  </a:lnTo>
                  <a:cubicBezTo>
                    <a:pt x="1237" y="0"/>
                    <a:pt x="1256" y="18"/>
                    <a:pt x="1256" y="56"/>
                  </a:cubicBezTo>
                  <a:lnTo>
                    <a:pt x="1256" y="1481"/>
                  </a:lnTo>
                  <a:lnTo>
                    <a:pt x="1256" y="1481"/>
                  </a:lnTo>
                  <a:lnTo>
                    <a:pt x="1256" y="1481"/>
                  </a:lnTo>
                  <a:close/>
                </a:path>
              </a:pathLst>
            </a:custGeom>
            <a:solidFill>
              <a:srgbClr val="E1D5E7"/>
            </a:solidFill>
            <a:ln w="17166">
              <a:solidFill>
                <a:srgbClr val="8856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4633913" y="3037682"/>
              <a:ext cx="1262062" cy="1563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994025" y="2994819"/>
              <a:ext cx="1400175" cy="1649413"/>
            </a:xfrm>
            <a:custGeom>
              <a:avLst/>
              <a:gdLst>
                <a:gd name="T0" fmla="*/ 1304 w 1304"/>
                <a:gd name="T1" fmla="*/ 1481 h 1537"/>
                <a:gd name="T2" fmla="*/ 1248 w 1304"/>
                <a:gd name="T3" fmla="*/ 1537 h 1537"/>
                <a:gd name="T4" fmla="*/ 56 w 1304"/>
                <a:gd name="T5" fmla="*/ 1537 h 1537"/>
                <a:gd name="T6" fmla="*/ 0 w 1304"/>
                <a:gd name="T7" fmla="*/ 1481 h 1537"/>
                <a:gd name="T8" fmla="*/ 0 w 1304"/>
                <a:gd name="T9" fmla="*/ 56 h 1537"/>
                <a:gd name="T10" fmla="*/ 56 w 1304"/>
                <a:gd name="T11" fmla="*/ 0 h 1537"/>
                <a:gd name="T12" fmla="*/ 1248 w 1304"/>
                <a:gd name="T13" fmla="*/ 0 h 1537"/>
                <a:gd name="T14" fmla="*/ 1304 w 1304"/>
                <a:gd name="T15" fmla="*/ 56 h 1537"/>
                <a:gd name="T16" fmla="*/ 1304 w 1304"/>
                <a:gd name="T17" fmla="*/ 1481 h 1537"/>
                <a:gd name="T18" fmla="*/ 1304 w 1304"/>
                <a:gd name="T19" fmla="*/ 1481 h 1537"/>
                <a:gd name="T20" fmla="*/ 1304 w 1304"/>
                <a:gd name="T21" fmla="*/ 1481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4" h="1537">
                  <a:moveTo>
                    <a:pt x="1304" y="1481"/>
                  </a:moveTo>
                  <a:cubicBezTo>
                    <a:pt x="1304" y="1518"/>
                    <a:pt x="1285" y="1537"/>
                    <a:pt x="1248" y="1537"/>
                  </a:cubicBezTo>
                  <a:lnTo>
                    <a:pt x="56" y="1537"/>
                  </a:lnTo>
                  <a:cubicBezTo>
                    <a:pt x="18" y="1537"/>
                    <a:pt x="0" y="1518"/>
                    <a:pt x="0" y="1481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1248" y="0"/>
                  </a:lnTo>
                  <a:cubicBezTo>
                    <a:pt x="1285" y="0"/>
                    <a:pt x="1304" y="18"/>
                    <a:pt x="1304" y="56"/>
                  </a:cubicBezTo>
                  <a:lnTo>
                    <a:pt x="1304" y="1481"/>
                  </a:lnTo>
                  <a:lnTo>
                    <a:pt x="1304" y="1481"/>
                  </a:lnTo>
                  <a:lnTo>
                    <a:pt x="1304" y="1481"/>
                  </a:lnTo>
                  <a:close/>
                </a:path>
              </a:pathLst>
            </a:custGeom>
            <a:solidFill>
              <a:srgbClr val="FFCE9F"/>
            </a:solidFill>
            <a:ln w="17166">
              <a:solidFill>
                <a:srgbClr val="FF9D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036888" y="3037682"/>
              <a:ext cx="1314450" cy="1563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476375" y="3040857"/>
              <a:ext cx="1281113" cy="1603375"/>
            </a:xfrm>
            <a:custGeom>
              <a:avLst/>
              <a:gdLst>
                <a:gd name="T0" fmla="*/ 1194 w 1194"/>
                <a:gd name="T1" fmla="*/ 1437 h 1493"/>
                <a:gd name="T2" fmla="*/ 1138 w 1194"/>
                <a:gd name="T3" fmla="*/ 1493 h 1493"/>
                <a:gd name="T4" fmla="*/ 56 w 1194"/>
                <a:gd name="T5" fmla="*/ 1493 h 1493"/>
                <a:gd name="T6" fmla="*/ 0 w 1194"/>
                <a:gd name="T7" fmla="*/ 1437 h 1493"/>
                <a:gd name="T8" fmla="*/ 0 w 1194"/>
                <a:gd name="T9" fmla="*/ 56 h 1493"/>
                <a:gd name="T10" fmla="*/ 56 w 1194"/>
                <a:gd name="T11" fmla="*/ 0 h 1493"/>
                <a:gd name="T12" fmla="*/ 1138 w 1194"/>
                <a:gd name="T13" fmla="*/ 0 h 1493"/>
                <a:gd name="T14" fmla="*/ 1194 w 1194"/>
                <a:gd name="T15" fmla="*/ 56 h 1493"/>
                <a:gd name="T16" fmla="*/ 1194 w 1194"/>
                <a:gd name="T17" fmla="*/ 1437 h 1493"/>
                <a:gd name="T18" fmla="*/ 1194 w 1194"/>
                <a:gd name="T19" fmla="*/ 1437 h 1493"/>
                <a:gd name="T20" fmla="*/ 1194 w 1194"/>
                <a:gd name="T21" fmla="*/ 1437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4" h="1493">
                  <a:moveTo>
                    <a:pt x="1194" y="1437"/>
                  </a:moveTo>
                  <a:cubicBezTo>
                    <a:pt x="1194" y="1475"/>
                    <a:pt x="1175" y="1493"/>
                    <a:pt x="1138" y="1493"/>
                  </a:cubicBezTo>
                  <a:lnTo>
                    <a:pt x="56" y="1493"/>
                  </a:lnTo>
                  <a:cubicBezTo>
                    <a:pt x="18" y="1493"/>
                    <a:pt x="0" y="1475"/>
                    <a:pt x="0" y="1437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1138" y="0"/>
                  </a:lnTo>
                  <a:cubicBezTo>
                    <a:pt x="1175" y="0"/>
                    <a:pt x="1194" y="18"/>
                    <a:pt x="1194" y="56"/>
                  </a:cubicBezTo>
                  <a:lnTo>
                    <a:pt x="1194" y="1437"/>
                  </a:lnTo>
                  <a:lnTo>
                    <a:pt x="1194" y="1437"/>
                  </a:lnTo>
                  <a:lnTo>
                    <a:pt x="1194" y="1437"/>
                  </a:lnTo>
                  <a:close/>
                </a:path>
              </a:pathLst>
            </a:custGeom>
            <a:solidFill>
              <a:srgbClr val="D4E1F5"/>
            </a:solidFill>
            <a:ln w="17166">
              <a:solidFill>
                <a:srgbClr val="5389D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519238" y="3083719"/>
              <a:ext cx="1195387" cy="151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879600" y="2083594"/>
              <a:ext cx="474663" cy="485775"/>
            </a:xfrm>
            <a:custGeom>
              <a:avLst/>
              <a:gdLst>
                <a:gd name="T0" fmla="*/ 442 w 442"/>
                <a:gd name="T1" fmla="*/ 2 h 452"/>
                <a:gd name="T2" fmla="*/ 372 w 442"/>
                <a:gd name="T3" fmla="*/ 42 h 452"/>
                <a:gd name="T4" fmla="*/ 221 w 442"/>
                <a:gd name="T5" fmla="*/ 57 h 452"/>
                <a:gd name="T6" fmla="*/ 70 w 442"/>
                <a:gd name="T7" fmla="*/ 41 h 452"/>
                <a:gd name="T8" fmla="*/ 0 w 442"/>
                <a:gd name="T9" fmla="*/ 0 h 452"/>
                <a:gd name="T10" fmla="*/ 0 w 442"/>
                <a:gd name="T11" fmla="*/ 0 h 452"/>
                <a:gd name="T12" fmla="*/ 0 w 442"/>
                <a:gd name="T13" fmla="*/ 386 h 452"/>
                <a:gd name="T14" fmla="*/ 0 w 442"/>
                <a:gd name="T15" fmla="*/ 387 h 452"/>
                <a:gd name="T16" fmla="*/ 64 w 442"/>
                <a:gd name="T17" fmla="*/ 433 h 452"/>
                <a:gd name="T18" fmla="*/ 221 w 442"/>
                <a:gd name="T19" fmla="*/ 452 h 452"/>
                <a:gd name="T20" fmla="*/ 377 w 442"/>
                <a:gd name="T21" fmla="*/ 433 h 452"/>
                <a:gd name="T22" fmla="*/ 441 w 442"/>
                <a:gd name="T23" fmla="*/ 387 h 452"/>
                <a:gd name="T24" fmla="*/ 441 w 442"/>
                <a:gd name="T25" fmla="*/ 387 h 452"/>
                <a:gd name="T26" fmla="*/ 442 w 442"/>
                <a:gd name="T27" fmla="*/ 386 h 452"/>
                <a:gd name="T28" fmla="*/ 442 w 442"/>
                <a:gd name="T29" fmla="*/ 1 h 452"/>
                <a:gd name="T30" fmla="*/ 442 w 442"/>
                <a:gd name="T31" fmla="*/ 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2" h="452">
                  <a:moveTo>
                    <a:pt x="442" y="2"/>
                  </a:moveTo>
                  <a:cubicBezTo>
                    <a:pt x="435" y="19"/>
                    <a:pt x="412" y="32"/>
                    <a:pt x="372" y="42"/>
                  </a:cubicBezTo>
                  <a:cubicBezTo>
                    <a:pt x="333" y="52"/>
                    <a:pt x="282" y="57"/>
                    <a:pt x="221" y="57"/>
                  </a:cubicBezTo>
                  <a:cubicBezTo>
                    <a:pt x="160" y="57"/>
                    <a:pt x="110" y="51"/>
                    <a:pt x="70" y="41"/>
                  </a:cubicBezTo>
                  <a:cubicBezTo>
                    <a:pt x="31" y="30"/>
                    <a:pt x="7" y="17"/>
                    <a:pt x="0" y="0"/>
                  </a:cubicBezTo>
                  <a:lnTo>
                    <a:pt x="0" y="0"/>
                  </a:lnTo>
                  <a:lnTo>
                    <a:pt x="0" y="386"/>
                  </a:lnTo>
                  <a:lnTo>
                    <a:pt x="0" y="387"/>
                  </a:lnTo>
                  <a:cubicBezTo>
                    <a:pt x="0" y="405"/>
                    <a:pt x="21" y="420"/>
                    <a:pt x="64" y="433"/>
                  </a:cubicBezTo>
                  <a:cubicBezTo>
                    <a:pt x="107" y="446"/>
                    <a:pt x="160" y="452"/>
                    <a:pt x="221" y="452"/>
                  </a:cubicBezTo>
                  <a:cubicBezTo>
                    <a:pt x="282" y="452"/>
                    <a:pt x="334" y="446"/>
                    <a:pt x="377" y="433"/>
                  </a:cubicBezTo>
                  <a:cubicBezTo>
                    <a:pt x="420" y="420"/>
                    <a:pt x="441" y="405"/>
                    <a:pt x="441" y="387"/>
                  </a:cubicBezTo>
                  <a:lnTo>
                    <a:pt x="441" y="387"/>
                  </a:lnTo>
                  <a:lnTo>
                    <a:pt x="442" y="386"/>
                  </a:lnTo>
                  <a:lnTo>
                    <a:pt x="442" y="1"/>
                  </a:lnTo>
                  <a:lnTo>
                    <a:pt x="442" y="2"/>
                  </a:lnTo>
                </a:path>
              </a:pathLst>
            </a:custGeom>
            <a:solidFill>
              <a:srgbClr val="72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879600" y="1994694"/>
              <a:ext cx="474663" cy="122238"/>
            </a:xfrm>
            <a:custGeom>
              <a:avLst/>
              <a:gdLst>
                <a:gd name="T0" fmla="*/ 441 w 441"/>
                <a:gd name="T1" fmla="*/ 57 h 114"/>
                <a:gd name="T2" fmla="*/ 377 w 441"/>
                <a:gd name="T3" fmla="*/ 16 h 114"/>
                <a:gd name="T4" fmla="*/ 220 w 441"/>
                <a:gd name="T5" fmla="*/ 0 h 114"/>
                <a:gd name="T6" fmla="*/ 64 w 441"/>
                <a:gd name="T7" fmla="*/ 16 h 114"/>
                <a:gd name="T8" fmla="*/ 0 w 441"/>
                <a:gd name="T9" fmla="*/ 57 h 114"/>
                <a:gd name="T10" fmla="*/ 64 w 441"/>
                <a:gd name="T11" fmla="*/ 97 h 114"/>
                <a:gd name="T12" fmla="*/ 220 w 441"/>
                <a:gd name="T13" fmla="*/ 114 h 114"/>
                <a:gd name="T14" fmla="*/ 377 w 441"/>
                <a:gd name="T15" fmla="*/ 97 h 114"/>
                <a:gd name="T16" fmla="*/ 441 w 441"/>
                <a:gd name="T17" fmla="*/ 57 h 114"/>
                <a:gd name="T18" fmla="*/ 441 w 441"/>
                <a:gd name="T19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114">
                  <a:moveTo>
                    <a:pt x="441" y="57"/>
                  </a:moveTo>
                  <a:cubicBezTo>
                    <a:pt x="441" y="41"/>
                    <a:pt x="420" y="27"/>
                    <a:pt x="377" y="16"/>
                  </a:cubicBezTo>
                  <a:cubicBezTo>
                    <a:pt x="334" y="5"/>
                    <a:pt x="281" y="0"/>
                    <a:pt x="220" y="0"/>
                  </a:cubicBezTo>
                  <a:cubicBezTo>
                    <a:pt x="159" y="0"/>
                    <a:pt x="107" y="5"/>
                    <a:pt x="64" y="16"/>
                  </a:cubicBezTo>
                  <a:cubicBezTo>
                    <a:pt x="21" y="27"/>
                    <a:pt x="0" y="41"/>
                    <a:pt x="0" y="57"/>
                  </a:cubicBezTo>
                  <a:cubicBezTo>
                    <a:pt x="0" y="72"/>
                    <a:pt x="21" y="86"/>
                    <a:pt x="64" y="97"/>
                  </a:cubicBezTo>
                  <a:cubicBezTo>
                    <a:pt x="107" y="108"/>
                    <a:pt x="159" y="114"/>
                    <a:pt x="220" y="114"/>
                  </a:cubicBezTo>
                  <a:cubicBezTo>
                    <a:pt x="281" y="114"/>
                    <a:pt x="333" y="108"/>
                    <a:pt x="377" y="97"/>
                  </a:cubicBezTo>
                  <a:cubicBezTo>
                    <a:pt x="420" y="86"/>
                    <a:pt x="441" y="72"/>
                    <a:pt x="441" y="57"/>
                  </a:cubicBezTo>
                  <a:lnTo>
                    <a:pt x="441" y="57"/>
                  </a:lnTo>
                </a:path>
              </a:pathLst>
            </a:custGeom>
            <a:solidFill>
              <a:srgbClr val="72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987550" y="2224882"/>
              <a:ext cx="258763" cy="257175"/>
            </a:xfrm>
            <a:custGeom>
              <a:avLst/>
              <a:gdLst>
                <a:gd name="T0" fmla="*/ 220 w 240"/>
                <a:gd name="T1" fmla="*/ 183 h 240"/>
                <a:gd name="T2" fmla="*/ 226 w 240"/>
                <a:gd name="T3" fmla="*/ 183 h 240"/>
                <a:gd name="T4" fmla="*/ 240 w 240"/>
                <a:gd name="T5" fmla="*/ 151 h 240"/>
                <a:gd name="T6" fmla="*/ 223 w 240"/>
                <a:gd name="T7" fmla="*/ 120 h 240"/>
                <a:gd name="T8" fmla="*/ 240 w 240"/>
                <a:gd name="T9" fmla="*/ 88 h 240"/>
                <a:gd name="T10" fmla="*/ 226 w 240"/>
                <a:gd name="T11" fmla="*/ 56 h 240"/>
                <a:gd name="T12" fmla="*/ 220 w 240"/>
                <a:gd name="T13" fmla="*/ 57 h 240"/>
                <a:gd name="T14" fmla="*/ 193 w 240"/>
                <a:gd name="T15" fmla="*/ 46 h 240"/>
                <a:gd name="T16" fmla="*/ 182 w 240"/>
                <a:gd name="T17" fmla="*/ 19 h 240"/>
                <a:gd name="T18" fmla="*/ 183 w 240"/>
                <a:gd name="T19" fmla="*/ 13 h 240"/>
                <a:gd name="T20" fmla="*/ 151 w 240"/>
                <a:gd name="T21" fmla="*/ 0 h 240"/>
                <a:gd name="T22" fmla="*/ 119 w 240"/>
                <a:gd name="T23" fmla="*/ 17 h 240"/>
                <a:gd name="T24" fmla="*/ 88 w 240"/>
                <a:gd name="T25" fmla="*/ 0 h 240"/>
                <a:gd name="T26" fmla="*/ 55 w 240"/>
                <a:gd name="T27" fmla="*/ 13 h 240"/>
                <a:gd name="T28" fmla="*/ 56 w 240"/>
                <a:gd name="T29" fmla="*/ 19 h 240"/>
                <a:gd name="T30" fmla="*/ 45 w 240"/>
                <a:gd name="T31" fmla="*/ 46 h 240"/>
                <a:gd name="T32" fmla="*/ 18 w 240"/>
                <a:gd name="T33" fmla="*/ 57 h 240"/>
                <a:gd name="T34" fmla="*/ 13 w 240"/>
                <a:gd name="T35" fmla="*/ 56 h 240"/>
                <a:gd name="T36" fmla="*/ 0 w 240"/>
                <a:gd name="T37" fmla="*/ 88 h 240"/>
                <a:gd name="T38" fmla="*/ 16 w 240"/>
                <a:gd name="T39" fmla="*/ 120 h 240"/>
                <a:gd name="T40" fmla="*/ 0 w 240"/>
                <a:gd name="T41" fmla="*/ 151 h 240"/>
                <a:gd name="T42" fmla="*/ 13 w 240"/>
                <a:gd name="T43" fmla="*/ 183 h 240"/>
                <a:gd name="T44" fmla="*/ 18 w 240"/>
                <a:gd name="T45" fmla="*/ 183 h 240"/>
                <a:gd name="T46" fmla="*/ 45 w 240"/>
                <a:gd name="T47" fmla="*/ 194 h 240"/>
                <a:gd name="T48" fmla="*/ 56 w 240"/>
                <a:gd name="T49" fmla="*/ 221 h 240"/>
                <a:gd name="T50" fmla="*/ 55 w 240"/>
                <a:gd name="T51" fmla="*/ 226 h 240"/>
                <a:gd name="T52" fmla="*/ 88 w 240"/>
                <a:gd name="T53" fmla="*/ 240 h 240"/>
                <a:gd name="T54" fmla="*/ 120 w 240"/>
                <a:gd name="T55" fmla="*/ 222 h 240"/>
                <a:gd name="T56" fmla="*/ 151 w 240"/>
                <a:gd name="T57" fmla="*/ 240 h 240"/>
                <a:gd name="T58" fmla="*/ 182 w 240"/>
                <a:gd name="T59" fmla="*/ 227 h 240"/>
                <a:gd name="T60" fmla="*/ 182 w 240"/>
                <a:gd name="T61" fmla="*/ 221 h 240"/>
                <a:gd name="T62" fmla="*/ 193 w 240"/>
                <a:gd name="T63" fmla="*/ 194 h 240"/>
                <a:gd name="T64" fmla="*/ 220 w 240"/>
                <a:gd name="T65" fmla="*/ 18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240">
                  <a:moveTo>
                    <a:pt x="220" y="183"/>
                  </a:moveTo>
                  <a:cubicBezTo>
                    <a:pt x="222" y="183"/>
                    <a:pt x="224" y="183"/>
                    <a:pt x="226" y="183"/>
                  </a:cubicBezTo>
                  <a:cubicBezTo>
                    <a:pt x="232" y="173"/>
                    <a:pt x="237" y="163"/>
                    <a:pt x="240" y="151"/>
                  </a:cubicBezTo>
                  <a:cubicBezTo>
                    <a:pt x="228" y="144"/>
                    <a:pt x="223" y="133"/>
                    <a:pt x="223" y="120"/>
                  </a:cubicBezTo>
                  <a:cubicBezTo>
                    <a:pt x="223" y="106"/>
                    <a:pt x="228" y="96"/>
                    <a:pt x="240" y="88"/>
                  </a:cubicBezTo>
                  <a:cubicBezTo>
                    <a:pt x="237" y="77"/>
                    <a:pt x="232" y="66"/>
                    <a:pt x="226" y="56"/>
                  </a:cubicBezTo>
                  <a:cubicBezTo>
                    <a:pt x="224" y="57"/>
                    <a:pt x="222" y="57"/>
                    <a:pt x="220" y="57"/>
                  </a:cubicBezTo>
                  <a:cubicBezTo>
                    <a:pt x="209" y="57"/>
                    <a:pt x="200" y="53"/>
                    <a:pt x="193" y="46"/>
                  </a:cubicBezTo>
                  <a:cubicBezTo>
                    <a:pt x="186" y="38"/>
                    <a:pt x="182" y="29"/>
                    <a:pt x="182" y="19"/>
                  </a:cubicBezTo>
                  <a:cubicBezTo>
                    <a:pt x="182" y="17"/>
                    <a:pt x="182" y="15"/>
                    <a:pt x="183" y="13"/>
                  </a:cubicBezTo>
                  <a:cubicBezTo>
                    <a:pt x="173" y="7"/>
                    <a:pt x="162" y="2"/>
                    <a:pt x="151" y="0"/>
                  </a:cubicBezTo>
                  <a:cubicBezTo>
                    <a:pt x="144" y="11"/>
                    <a:pt x="133" y="17"/>
                    <a:pt x="119" y="17"/>
                  </a:cubicBezTo>
                  <a:cubicBezTo>
                    <a:pt x="106" y="17"/>
                    <a:pt x="95" y="11"/>
                    <a:pt x="88" y="0"/>
                  </a:cubicBezTo>
                  <a:cubicBezTo>
                    <a:pt x="76" y="3"/>
                    <a:pt x="66" y="7"/>
                    <a:pt x="55" y="13"/>
                  </a:cubicBezTo>
                  <a:cubicBezTo>
                    <a:pt x="56" y="15"/>
                    <a:pt x="56" y="17"/>
                    <a:pt x="56" y="19"/>
                  </a:cubicBezTo>
                  <a:cubicBezTo>
                    <a:pt x="56" y="29"/>
                    <a:pt x="52" y="38"/>
                    <a:pt x="45" y="46"/>
                  </a:cubicBezTo>
                  <a:cubicBezTo>
                    <a:pt x="37" y="53"/>
                    <a:pt x="28" y="57"/>
                    <a:pt x="18" y="57"/>
                  </a:cubicBezTo>
                  <a:cubicBezTo>
                    <a:pt x="16" y="57"/>
                    <a:pt x="15" y="57"/>
                    <a:pt x="13" y="56"/>
                  </a:cubicBezTo>
                  <a:cubicBezTo>
                    <a:pt x="7" y="66"/>
                    <a:pt x="2" y="77"/>
                    <a:pt x="0" y="88"/>
                  </a:cubicBezTo>
                  <a:cubicBezTo>
                    <a:pt x="11" y="96"/>
                    <a:pt x="16" y="106"/>
                    <a:pt x="16" y="120"/>
                  </a:cubicBezTo>
                  <a:cubicBezTo>
                    <a:pt x="16" y="133"/>
                    <a:pt x="11" y="144"/>
                    <a:pt x="0" y="151"/>
                  </a:cubicBezTo>
                  <a:cubicBezTo>
                    <a:pt x="3" y="162"/>
                    <a:pt x="7" y="173"/>
                    <a:pt x="13" y="183"/>
                  </a:cubicBezTo>
                  <a:cubicBezTo>
                    <a:pt x="15" y="183"/>
                    <a:pt x="16" y="183"/>
                    <a:pt x="18" y="183"/>
                  </a:cubicBezTo>
                  <a:cubicBezTo>
                    <a:pt x="28" y="183"/>
                    <a:pt x="37" y="187"/>
                    <a:pt x="45" y="194"/>
                  </a:cubicBezTo>
                  <a:cubicBezTo>
                    <a:pt x="52" y="201"/>
                    <a:pt x="56" y="210"/>
                    <a:pt x="56" y="221"/>
                  </a:cubicBezTo>
                  <a:cubicBezTo>
                    <a:pt x="56" y="222"/>
                    <a:pt x="56" y="224"/>
                    <a:pt x="55" y="226"/>
                  </a:cubicBezTo>
                  <a:cubicBezTo>
                    <a:pt x="66" y="232"/>
                    <a:pt x="76" y="237"/>
                    <a:pt x="88" y="240"/>
                  </a:cubicBezTo>
                  <a:cubicBezTo>
                    <a:pt x="95" y="228"/>
                    <a:pt x="106" y="222"/>
                    <a:pt x="120" y="222"/>
                  </a:cubicBezTo>
                  <a:cubicBezTo>
                    <a:pt x="133" y="222"/>
                    <a:pt x="144" y="228"/>
                    <a:pt x="151" y="240"/>
                  </a:cubicBezTo>
                  <a:cubicBezTo>
                    <a:pt x="162" y="237"/>
                    <a:pt x="173" y="232"/>
                    <a:pt x="182" y="227"/>
                  </a:cubicBezTo>
                  <a:cubicBezTo>
                    <a:pt x="182" y="225"/>
                    <a:pt x="182" y="223"/>
                    <a:pt x="182" y="221"/>
                  </a:cubicBezTo>
                  <a:cubicBezTo>
                    <a:pt x="182" y="210"/>
                    <a:pt x="186" y="201"/>
                    <a:pt x="193" y="194"/>
                  </a:cubicBezTo>
                  <a:cubicBezTo>
                    <a:pt x="200" y="187"/>
                    <a:pt x="209" y="183"/>
                    <a:pt x="220" y="1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2038350" y="2274094"/>
              <a:ext cx="127000" cy="92075"/>
            </a:xfrm>
            <a:custGeom>
              <a:avLst/>
              <a:gdLst>
                <a:gd name="T0" fmla="*/ 20 w 119"/>
                <a:gd name="T1" fmla="*/ 80 h 85"/>
                <a:gd name="T2" fmla="*/ 20 w 119"/>
                <a:gd name="T3" fmla="*/ 82 h 85"/>
                <a:gd name="T4" fmla="*/ 0 w 119"/>
                <a:gd name="T5" fmla="*/ 85 h 85"/>
                <a:gd name="T6" fmla="*/ 0 w 119"/>
                <a:gd name="T7" fmla="*/ 82 h 85"/>
                <a:gd name="T8" fmla="*/ 15 w 119"/>
                <a:gd name="T9" fmla="*/ 39 h 85"/>
                <a:gd name="T10" fmla="*/ 45 w 119"/>
                <a:gd name="T11" fmla="*/ 22 h 85"/>
                <a:gd name="T12" fmla="*/ 58 w 119"/>
                <a:gd name="T13" fmla="*/ 18 h 85"/>
                <a:gd name="T14" fmla="*/ 68 w 119"/>
                <a:gd name="T15" fmla="*/ 17 h 85"/>
                <a:gd name="T16" fmla="*/ 60 w 119"/>
                <a:gd name="T17" fmla="*/ 0 h 85"/>
                <a:gd name="T18" fmla="*/ 119 w 119"/>
                <a:gd name="T19" fmla="*/ 22 h 85"/>
                <a:gd name="T20" fmla="*/ 109 w 119"/>
                <a:gd name="T21" fmla="*/ 23 h 85"/>
                <a:gd name="T22" fmla="*/ 51 w 119"/>
                <a:gd name="T23" fmla="*/ 37 h 85"/>
                <a:gd name="T24" fmla="*/ 26 w 119"/>
                <a:gd name="T25" fmla="*/ 56 h 85"/>
                <a:gd name="T26" fmla="*/ 20 w 119"/>
                <a:gd name="T27" fmla="*/ 73 h 85"/>
                <a:gd name="T28" fmla="*/ 20 w 119"/>
                <a:gd name="T2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85">
                  <a:moveTo>
                    <a:pt x="20" y="80"/>
                  </a:moveTo>
                  <a:lnTo>
                    <a:pt x="20" y="82"/>
                  </a:lnTo>
                  <a:lnTo>
                    <a:pt x="0" y="85"/>
                  </a:lnTo>
                  <a:lnTo>
                    <a:pt x="0" y="82"/>
                  </a:lnTo>
                  <a:cubicBezTo>
                    <a:pt x="0" y="65"/>
                    <a:pt x="5" y="50"/>
                    <a:pt x="15" y="39"/>
                  </a:cubicBezTo>
                  <a:cubicBezTo>
                    <a:pt x="23" y="32"/>
                    <a:pt x="32" y="26"/>
                    <a:pt x="45" y="22"/>
                  </a:cubicBezTo>
                  <a:cubicBezTo>
                    <a:pt x="49" y="20"/>
                    <a:pt x="54" y="19"/>
                    <a:pt x="58" y="18"/>
                  </a:cubicBezTo>
                  <a:cubicBezTo>
                    <a:pt x="62" y="18"/>
                    <a:pt x="65" y="17"/>
                    <a:pt x="68" y="17"/>
                  </a:cubicBezTo>
                  <a:lnTo>
                    <a:pt x="60" y="0"/>
                  </a:lnTo>
                  <a:lnTo>
                    <a:pt x="119" y="22"/>
                  </a:lnTo>
                  <a:lnTo>
                    <a:pt x="109" y="23"/>
                  </a:lnTo>
                  <a:cubicBezTo>
                    <a:pt x="85" y="25"/>
                    <a:pt x="66" y="30"/>
                    <a:pt x="51" y="37"/>
                  </a:cubicBezTo>
                  <a:cubicBezTo>
                    <a:pt x="40" y="42"/>
                    <a:pt x="31" y="49"/>
                    <a:pt x="26" y="56"/>
                  </a:cubicBezTo>
                  <a:cubicBezTo>
                    <a:pt x="22" y="61"/>
                    <a:pt x="20" y="67"/>
                    <a:pt x="20" y="73"/>
                  </a:cubicBezTo>
                  <a:cubicBezTo>
                    <a:pt x="19" y="75"/>
                    <a:pt x="19" y="78"/>
                    <a:pt x="20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2066925" y="2339182"/>
              <a:ext cx="127000" cy="93662"/>
            </a:xfrm>
            <a:custGeom>
              <a:avLst/>
              <a:gdLst>
                <a:gd name="T0" fmla="*/ 117 w 117"/>
                <a:gd name="T1" fmla="*/ 2 h 87"/>
                <a:gd name="T2" fmla="*/ 108 w 117"/>
                <a:gd name="T3" fmla="*/ 35 h 87"/>
                <a:gd name="T4" fmla="*/ 89 w 117"/>
                <a:gd name="T5" fmla="*/ 56 h 87"/>
                <a:gd name="T6" fmla="*/ 67 w 117"/>
                <a:gd name="T7" fmla="*/ 66 h 87"/>
                <a:gd name="T8" fmla="*/ 51 w 117"/>
                <a:gd name="T9" fmla="*/ 69 h 87"/>
                <a:gd name="T10" fmla="*/ 59 w 117"/>
                <a:gd name="T11" fmla="*/ 87 h 87"/>
                <a:gd name="T12" fmla="*/ 0 w 117"/>
                <a:gd name="T13" fmla="*/ 66 h 87"/>
                <a:gd name="T14" fmla="*/ 10 w 117"/>
                <a:gd name="T15" fmla="*/ 65 h 87"/>
                <a:gd name="T16" fmla="*/ 87 w 117"/>
                <a:gd name="T17" fmla="*/ 33 h 87"/>
                <a:gd name="T18" fmla="*/ 96 w 117"/>
                <a:gd name="T19" fmla="*/ 14 h 87"/>
                <a:gd name="T20" fmla="*/ 97 w 117"/>
                <a:gd name="T21" fmla="*/ 5 h 87"/>
                <a:gd name="T22" fmla="*/ 97 w 117"/>
                <a:gd name="T23" fmla="*/ 3 h 87"/>
                <a:gd name="T24" fmla="*/ 117 w 117"/>
                <a:gd name="T25" fmla="*/ 0 h 87"/>
                <a:gd name="T26" fmla="*/ 117 w 117"/>
                <a:gd name="T27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87">
                  <a:moveTo>
                    <a:pt x="117" y="2"/>
                  </a:moveTo>
                  <a:cubicBezTo>
                    <a:pt x="117" y="15"/>
                    <a:pt x="114" y="26"/>
                    <a:pt x="108" y="35"/>
                  </a:cubicBezTo>
                  <a:cubicBezTo>
                    <a:pt x="104" y="43"/>
                    <a:pt x="97" y="50"/>
                    <a:pt x="89" y="56"/>
                  </a:cubicBezTo>
                  <a:cubicBezTo>
                    <a:pt x="82" y="60"/>
                    <a:pt x="75" y="63"/>
                    <a:pt x="67" y="66"/>
                  </a:cubicBezTo>
                  <a:cubicBezTo>
                    <a:pt x="61" y="67"/>
                    <a:pt x="56" y="69"/>
                    <a:pt x="51" y="69"/>
                  </a:cubicBezTo>
                  <a:lnTo>
                    <a:pt x="59" y="87"/>
                  </a:lnTo>
                  <a:lnTo>
                    <a:pt x="0" y="66"/>
                  </a:lnTo>
                  <a:lnTo>
                    <a:pt x="10" y="65"/>
                  </a:lnTo>
                  <a:cubicBezTo>
                    <a:pt x="48" y="61"/>
                    <a:pt x="73" y="50"/>
                    <a:pt x="87" y="33"/>
                  </a:cubicBezTo>
                  <a:cubicBezTo>
                    <a:pt x="92" y="27"/>
                    <a:pt x="95" y="21"/>
                    <a:pt x="96" y="14"/>
                  </a:cubicBezTo>
                  <a:cubicBezTo>
                    <a:pt x="97" y="10"/>
                    <a:pt x="97" y="7"/>
                    <a:pt x="97" y="5"/>
                  </a:cubicBezTo>
                  <a:lnTo>
                    <a:pt x="97" y="3"/>
                  </a:lnTo>
                  <a:lnTo>
                    <a:pt x="117" y="0"/>
                  </a:lnTo>
                  <a:lnTo>
                    <a:pt x="117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755775" y="2569369"/>
              <a:ext cx="720725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000000"/>
                  </a:solidFill>
                </a:rPr>
                <a:t>DB</a:t>
              </a: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644650" y="3196432"/>
              <a:ext cx="944563" cy="428625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7EA6E0"/>
                </a:gs>
                <a:gs pos="100000">
                  <a:srgbClr val="286BCC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286B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87513" y="3308418"/>
              <a:ext cx="858837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Parser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644650" y="4183857"/>
              <a:ext cx="858838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644650" y="3999707"/>
              <a:ext cx="944563" cy="428625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7EA6E0"/>
                </a:gs>
                <a:gs pos="100000">
                  <a:srgbClr val="286BCC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286B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687513" y="4111693"/>
              <a:ext cx="858837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Adapter</a:t>
              </a:r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>
              <a:off x="2278063" y="5337969"/>
              <a:ext cx="65087" cy="85725"/>
            </a:xfrm>
            <a:custGeom>
              <a:avLst/>
              <a:gdLst>
                <a:gd name="T0" fmla="*/ 60 w 60"/>
                <a:gd name="T1" fmla="*/ 0 h 80"/>
                <a:gd name="T2" fmla="*/ 60 w 60"/>
                <a:gd name="T3" fmla="*/ 20 h 80"/>
                <a:gd name="T4" fmla="*/ 0 w 60"/>
                <a:gd name="T5" fmla="*/ 80 h 80"/>
                <a:gd name="T6" fmla="*/ 0 w 60"/>
                <a:gd name="T7" fmla="*/ 59 h 80"/>
                <a:gd name="T8" fmla="*/ 60 w 6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60" y="0"/>
                  </a:moveTo>
                  <a:lnTo>
                    <a:pt x="60" y="20"/>
                  </a:lnTo>
                  <a:cubicBezTo>
                    <a:pt x="60" y="60"/>
                    <a:pt x="40" y="80"/>
                    <a:pt x="0" y="80"/>
                  </a:cubicBezTo>
                  <a:lnTo>
                    <a:pt x="0" y="59"/>
                  </a:lnTo>
                  <a:cubicBezTo>
                    <a:pt x="40" y="59"/>
                    <a:pt x="60" y="39"/>
                    <a:pt x="60" y="0"/>
                  </a:cubicBezTo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2341563" y="5337969"/>
              <a:ext cx="1587" cy="31750"/>
            </a:xfrm>
            <a:custGeom>
              <a:avLst/>
              <a:gdLst>
                <a:gd name="T0" fmla="*/ 0 h 29"/>
                <a:gd name="T1" fmla="*/ 20 h 29"/>
                <a:gd name="T2" fmla="*/ 29 h 29"/>
                <a:gd name="T3" fmla="*/ 8 h 29"/>
                <a:gd name="T4" fmla="*/ 0 h 2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9">
                  <a:moveTo>
                    <a:pt x="0" y="0"/>
                  </a:moveTo>
                  <a:lnTo>
                    <a:pt x="0" y="20"/>
                  </a:lnTo>
                  <a:cubicBezTo>
                    <a:pt x="0" y="23"/>
                    <a:pt x="0" y="26"/>
                    <a:pt x="0" y="29"/>
                  </a:cubicBezTo>
                  <a:lnTo>
                    <a:pt x="0" y="8"/>
                  </a:lnTo>
                  <a:cubicBezTo>
                    <a:pt x="0" y="5"/>
                    <a:pt x="0" y="2"/>
                    <a:pt x="0" y="0"/>
                  </a:cubicBezTo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2339975" y="5347494"/>
              <a:ext cx="1588" cy="31750"/>
            </a:xfrm>
            <a:custGeom>
              <a:avLst/>
              <a:gdLst>
                <a:gd name="T0" fmla="*/ 2 w 2"/>
                <a:gd name="T1" fmla="*/ 0 h 30"/>
                <a:gd name="T2" fmla="*/ 2 w 2"/>
                <a:gd name="T3" fmla="*/ 20 h 30"/>
                <a:gd name="T4" fmla="*/ 0 w 2"/>
                <a:gd name="T5" fmla="*/ 30 h 30"/>
                <a:gd name="T6" fmla="*/ 0 w 2"/>
                <a:gd name="T7" fmla="*/ 9 h 30"/>
                <a:gd name="T8" fmla="*/ 2 w 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0">
                  <a:moveTo>
                    <a:pt x="2" y="0"/>
                  </a:moveTo>
                  <a:lnTo>
                    <a:pt x="2" y="20"/>
                  </a:lnTo>
                  <a:cubicBezTo>
                    <a:pt x="1" y="24"/>
                    <a:pt x="0" y="27"/>
                    <a:pt x="0" y="30"/>
                  </a:cubicBezTo>
                  <a:lnTo>
                    <a:pt x="0" y="9"/>
                  </a:lnTo>
                  <a:cubicBezTo>
                    <a:pt x="0" y="6"/>
                    <a:pt x="1" y="3"/>
                    <a:pt x="2" y="0"/>
                  </a:cubicBezTo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4"/>
            <p:cNvSpPr>
              <a:spLocks noChangeArrowheads="1"/>
            </p:cNvSpPr>
            <p:nvPr/>
          </p:nvSpPr>
          <p:spPr bwMode="auto">
            <a:xfrm>
              <a:off x="2335213" y="5357019"/>
              <a:ext cx="4762" cy="33338"/>
            </a:xfrm>
            <a:custGeom>
              <a:avLst/>
              <a:gdLst>
                <a:gd name="T0" fmla="*/ 4 w 4"/>
                <a:gd name="T1" fmla="*/ 0 h 31"/>
                <a:gd name="T2" fmla="*/ 4 w 4"/>
                <a:gd name="T3" fmla="*/ 20 h 31"/>
                <a:gd name="T4" fmla="*/ 0 w 4"/>
                <a:gd name="T5" fmla="*/ 31 h 31"/>
                <a:gd name="T6" fmla="*/ 0 w 4"/>
                <a:gd name="T7" fmla="*/ 10 h 31"/>
                <a:gd name="T8" fmla="*/ 4 w 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1">
                  <a:moveTo>
                    <a:pt x="4" y="0"/>
                  </a:moveTo>
                  <a:lnTo>
                    <a:pt x="4" y="20"/>
                  </a:lnTo>
                  <a:cubicBezTo>
                    <a:pt x="3" y="24"/>
                    <a:pt x="1" y="27"/>
                    <a:pt x="0" y="31"/>
                  </a:cubicBezTo>
                  <a:lnTo>
                    <a:pt x="0" y="10"/>
                  </a:lnTo>
                  <a:cubicBezTo>
                    <a:pt x="1" y="7"/>
                    <a:pt x="3" y="3"/>
                    <a:pt x="4" y="0"/>
                  </a:cubicBezTo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5"/>
            <p:cNvSpPr>
              <a:spLocks noChangeArrowheads="1"/>
            </p:cNvSpPr>
            <p:nvPr/>
          </p:nvSpPr>
          <p:spPr bwMode="auto">
            <a:xfrm>
              <a:off x="1955800" y="5395119"/>
              <a:ext cx="331788" cy="28575"/>
            </a:xfrm>
            <a:custGeom>
              <a:avLst/>
              <a:gdLst>
                <a:gd name="T0" fmla="*/ 310 w 310"/>
                <a:gd name="T1" fmla="*/ 0 h 27"/>
                <a:gd name="T2" fmla="*/ 300 w 310"/>
                <a:gd name="T3" fmla="*/ 27 h 27"/>
                <a:gd name="T4" fmla="*/ 0 w 310"/>
                <a:gd name="T5" fmla="*/ 27 h 27"/>
                <a:gd name="T6" fmla="*/ 0 w 310"/>
                <a:gd name="T7" fmla="*/ 6 h 27"/>
                <a:gd name="T8" fmla="*/ 310 w 310"/>
                <a:gd name="T9" fmla="*/ 0 h 27"/>
                <a:gd name="T10" fmla="*/ 310 w 3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27">
                  <a:moveTo>
                    <a:pt x="310" y="0"/>
                  </a:moveTo>
                  <a:lnTo>
                    <a:pt x="300" y="27"/>
                  </a:lnTo>
                  <a:lnTo>
                    <a:pt x="0" y="27"/>
                  </a:lnTo>
                  <a:lnTo>
                    <a:pt x="0" y="6"/>
                  </a:ln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6"/>
            <p:cNvSpPr>
              <a:spLocks noChangeArrowheads="1"/>
            </p:cNvSpPr>
            <p:nvPr/>
          </p:nvSpPr>
          <p:spPr bwMode="auto">
            <a:xfrm>
              <a:off x="1890713" y="5337969"/>
              <a:ext cx="65087" cy="85725"/>
            </a:xfrm>
            <a:custGeom>
              <a:avLst/>
              <a:gdLst>
                <a:gd name="T0" fmla="*/ 60 w 60"/>
                <a:gd name="T1" fmla="*/ 59 h 80"/>
                <a:gd name="T2" fmla="*/ 60 w 60"/>
                <a:gd name="T3" fmla="*/ 80 h 80"/>
                <a:gd name="T4" fmla="*/ 0 w 60"/>
                <a:gd name="T5" fmla="*/ 20 h 80"/>
                <a:gd name="T6" fmla="*/ 0 w 60"/>
                <a:gd name="T7" fmla="*/ 0 h 80"/>
                <a:gd name="T8" fmla="*/ 60 w 60"/>
                <a:gd name="T9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60" y="59"/>
                  </a:moveTo>
                  <a:lnTo>
                    <a:pt x="60" y="80"/>
                  </a:lnTo>
                  <a:cubicBezTo>
                    <a:pt x="20" y="80"/>
                    <a:pt x="0" y="60"/>
                    <a:pt x="0" y="20"/>
                  </a:cubicBezTo>
                  <a:lnTo>
                    <a:pt x="0" y="0"/>
                  </a:lnTo>
                  <a:cubicBezTo>
                    <a:pt x="0" y="39"/>
                    <a:pt x="20" y="59"/>
                    <a:pt x="60" y="59"/>
                  </a:cubicBezTo>
                </a:path>
              </a:pathLst>
            </a:custGeom>
            <a:solidFill>
              <a:srgbClr val="1948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7"/>
            <p:cNvSpPr>
              <a:spLocks noChangeArrowheads="1"/>
            </p:cNvSpPr>
            <p:nvPr/>
          </p:nvSpPr>
          <p:spPr bwMode="auto">
            <a:xfrm>
              <a:off x="1890713" y="4944269"/>
              <a:ext cx="452437" cy="457200"/>
            </a:xfrm>
            <a:custGeom>
              <a:avLst/>
              <a:gdLst>
                <a:gd name="T0" fmla="*/ 361 w 421"/>
                <a:gd name="T1" fmla="*/ 0 h 426"/>
                <a:gd name="T2" fmla="*/ 421 w 421"/>
                <a:gd name="T3" fmla="*/ 59 h 426"/>
                <a:gd name="T4" fmla="*/ 421 w 421"/>
                <a:gd name="T5" fmla="*/ 367 h 426"/>
                <a:gd name="T6" fmla="*/ 361 w 421"/>
                <a:gd name="T7" fmla="*/ 426 h 426"/>
                <a:gd name="T8" fmla="*/ 60 w 421"/>
                <a:gd name="T9" fmla="*/ 426 h 426"/>
                <a:gd name="T10" fmla="*/ 0 w 421"/>
                <a:gd name="T11" fmla="*/ 367 h 426"/>
                <a:gd name="T12" fmla="*/ 0 w 421"/>
                <a:gd name="T13" fmla="*/ 59 h 426"/>
                <a:gd name="T14" fmla="*/ 60 w 421"/>
                <a:gd name="T15" fmla="*/ 0 h 426"/>
                <a:gd name="T16" fmla="*/ 361 w 421"/>
                <a:gd name="T1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426">
                  <a:moveTo>
                    <a:pt x="361" y="0"/>
                  </a:moveTo>
                  <a:cubicBezTo>
                    <a:pt x="401" y="0"/>
                    <a:pt x="421" y="19"/>
                    <a:pt x="421" y="59"/>
                  </a:cubicBezTo>
                  <a:lnTo>
                    <a:pt x="421" y="367"/>
                  </a:lnTo>
                  <a:cubicBezTo>
                    <a:pt x="421" y="406"/>
                    <a:pt x="401" y="426"/>
                    <a:pt x="361" y="426"/>
                  </a:cubicBezTo>
                  <a:lnTo>
                    <a:pt x="60" y="426"/>
                  </a:lnTo>
                  <a:cubicBezTo>
                    <a:pt x="20" y="426"/>
                    <a:pt x="0" y="406"/>
                    <a:pt x="0" y="367"/>
                  </a:cubicBezTo>
                  <a:lnTo>
                    <a:pt x="0" y="59"/>
                  </a:lnTo>
                  <a:cubicBezTo>
                    <a:pt x="0" y="19"/>
                    <a:pt x="20" y="0"/>
                    <a:pt x="60" y="0"/>
                  </a:cubicBezTo>
                  <a:lnTo>
                    <a:pt x="361" y="0"/>
                  </a:lnTo>
                </a:path>
              </a:pathLst>
            </a:custGeom>
            <a:solidFill>
              <a:srgbClr val="2E73B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Freeform 28"/>
            <p:cNvSpPr>
              <a:spLocks noChangeArrowheads="1"/>
            </p:cNvSpPr>
            <p:nvPr/>
          </p:nvSpPr>
          <p:spPr bwMode="auto">
            <a:xfrm>
              <a:off x="1951038" y="4998244"/>
              <a:ext cx="60325" cy="100013"/>
            </a:xfrm>
            <a:custGeom>
              <a:avLst/>
              <a:gdLst>
                <a:gd name="T0" fmla="*/ 57 w 57"/>
                <a:gd name="T1" fmla="*/ 58 h 92"/>
                <a:gd name="T2" fmla="*/ 57 w 57"/>
                <a:gd name="T3" fmla="*/ 60 h 92"/>
                <a:gd name="T4" fmla="*/ 29 w 57"/>
                <a:gd name="T5" fmla="*/ 92 h 92"/>
                <a:gd name="T6" fmla="*/ 0 w 57"/>
                <a:gd name="T7" fmla="*/ 46 h 92"/>
                <a:gd name="T8" fmla="*/ 29 w 57"/>
                <a:gd name="T9" fmla="*/ 0 h 92"/>
                <a:gd name="T10" fmla="*/ 52 w 57"/>
                <a:gd name="T11" fmla="*/ 10 h 92"/>
                <a:gd name="T12" fmla="*/ 56 w 57"/>
                <a:gd name="T13" fmla="*/ 27 h 92"/>
                <a:gd name="T14" fmla="*/ 56 w 57"/>
                <a:gd name="T15" fmla="*/ 29 h 92"/>
                <a:gd name="T16" fmla="*/ 42 w 57"/>
                <a:gd name="T17" fmla="*/ 29 h 92"/>
                <a:gd name="T18" fmla="*/ 42 w 57"/>
                <a:gd name="T19" fmla="*/ 27 h 92"/>
                <a:gd name="T20" fmla="*/ 29 w 57"/>
                <a:gd name="T21" fmla="*/ 10 h 92"/>
                <a:gd name="T22" fmla="*/ 14 w 57"/>
                <a:gd name="T23" fmla="*/ 45 h 92"/>
                <a:gd name="T24" fmla="*/ 29 w 57"/>
                <a:gd name="T25" fmla="*/ 81 h 92"/>
                <a:gd name="T26" fmla="*/ 42 w 57"/>
                <a:gd name="T27" fmla="*/ 60 h 92"/>
                <a:gd name="T28" fmla="*/ 42 w 57"/>
                <a:gd name="T29" fmla="*/ 58 h 92"/>
                <a:gd name="T30" fmla="*/ 57 w 57"/>
                <a:gd name="T31" fmla="*/ 5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92">
                  <a:moveTo>
                    <a:pt x="57" y="58"/>
                  </a:moveTo>
                  <a:lnTo>
                    <a:pt x="57" y="60"/>
                  </a:lnTo>
                  <a:cubicBezTo>
                    <a:pt x="57" y="81"/>
                    <a:pt x="47" y="92"/>
                    <a:pt x="29" y="92"/>
                  </a:cubicBezTo>
                  <a:cubicBezTo>
                    <a:pt x="9" y="92"/>
                    <a:pt x="0" y="76"/>
                    <a:pt x="0" y="46"/>
                  </a:cubicBezTo>
                  <a:cubicBezTo>
                    <a:pt x="0" y="15"/>
                    <a:pt x="9" y="0"/>
                    <a:pt x="29" y="0"/>
                  </a:cubicBezTo>
                  <a:cubicBezTo>
                    <a:pt x="40" y="0"/>
                    <a:pt x="48" y="3"/>
                    <a:pt x="52" y="10"/>
                  </a:cubicBezTo>
                  <a:cubicBezTo>
                    <a:pt x="55" y="14"/>
                    <a:pt x="56" y="20"/>
                    <a:pt x="56" y="27"/>
                  </a:cubicBezTo>
                  <a:lnTo>
                    <a:pt x="56" y="29"/>
                  </a:lnTo>
                  <a:lnTo>
                    <a:pt x="42" y="29"/>
                  </a:lnTo>
                  <a:lnTo>
                    <a:pt x="42" y="27"/>
                  </a:lnTo>
                  <a:cubicBezTo>
                    <a:pt x="42" y="16"/>
                    <a:pt x="38" y="10"/>
                    <a:pt x="29" y="10"/>
                  </a:cubicBezTo>
                  <a:cubicBezTo>
                    <a:pt x="19" y="10"/>
                    <a:pt x="14" y="22"/>
                    <a:pt x="14" y="45"/>
                  </a:cubicBezTo>
                  <a:cubicBezTo>
                    <a:pt x="14" y="69"/>
                    <a:pt x="19" y="81"/>
                    <a:pt x="29" y="81"/>
                  </a:cubicBezTo>
                  <a:cubicBezTo>
                    <a:pt x="38" y="81"/>
                    <a:pt x="42" y="74"/>
                    <a:pt x="42" y="60"/>
                  </a:cubicBezTo>
                  <a:lnTo>
                    <a:pt x="42" y="58"/>
                  </a:lnTo>
                  <a:lnTo>
                    <a:pt x="57" y="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29"/>
            <p:cNvSpPr>
              <a:spLocks noChangeArrowheads="1"/>
            </p:cNvSpPr>
            <p:nvPr/>
          </p:nvSpPr>
          <p:spPr bwMode="auto">
            <a:xfrm>
              <a:off x="2012950" y="5001419"/>
              <a:ext cx="73025" cy="95250"/>
            </a:xfrm>
            <a:custGeom>
              <a:avLst/>
              <a:gdLst>
                <a:gd name="T0" fmla="*/ 25 w 67"/>
                <a:gd name="T1" fmla="*/ 0 h 88"/>
                <a:gd name="T2" fmla="*/ 43 w 67"/>
                <a:gd name="T3" fmla="*/ 0 h 88"/>
                <a:gd name="T4" fmla="*/ 67 w 67"/>
                <a:gd name="T5" fmla="*/ 88 h 88"/>
                <a:gd name="T6" fmla="*/ 52 w 67"/>
                <a:gd name="T7" fmla="*/ 88 h 88"/>
                <a:gd name="T8" fmla="*/ 46 w 67"/>
                <a:gd name="T9" fmla="*/ 66 h 88"/>
                <a:gd name="T10" fmla="*/ 20 w 67"/>
                <a:gd name="T11" fmla="*/ 66 h 88"/>
                <a:gd name="T12" fmla="*/ 14 w 67"/>
                <a:gd name="T13" fmla="*/ 88 h 88"/>
                <a:gd name="T14" fmla="*/ 0 w 67"/>
                <a:gd name="T15" fmla="*/ 88 h 88"/>
                <a:gd name="T16" fmla="*/ 25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25" y="0"/>
                  </a:moveTo>
                  <a:lnTo>
                    <a:pt x="43" y="0"/>
                  </a:lnTo>
                  <a:lnTo>
                    <a:pt x="67" y="88"/>
                  </a:lnTo>
                  <a:lnTo>
                    <a:pt x="52" y="88"/>
                  </a:lnTo>
                  <a:lnTo>
                    <a:pt x="46" y="66"/>
                  </a:lnTo>
                  <a:lnTo>
                    <a:pt x="20" y="66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2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Freeform 30"/>
            <p:cNvSpPr>
              <a:spLocks noChangeArrowheads="1"/>
            </p:cNvSpPr>
            <p:nvPr/>
          </p:nvSpPr>
          <p:spPr bwMode="auto">
            <a:xfrm>
              <a:off x="2038350" y="5014119"/>
              <a:ext cx="22225" cy="46038"/>
            </a:xfrm>
            <a:custGeom>
              <a:avLst/>
              <a:gdLst>
                <a:gd name="T0" fmla="*/ 21 w 21"/>
                <a:gd name="T1" fmla="*/ 43 h 43"/>
                <a:gd name="T2" fmla="*/ 10 w 21"/>
                <a:gd name="T3" fmla="*/ 0 h 43"/>
                <a:gd name="T4" fmla="*/ 10 w 21"/>
                <a:gd name="T5" fmla="*/ 0 h 43"/>
                <a:gd name="T6" fmla="*/ 0 w 21"/>
                <a:gd name="T7" fmla="*/ 43 h 43"/>
                <a:gd name="T8" fmla="*/ 21 w 21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3">
                  <a:moveTo>
                    <a:pt x="21" y="43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0" y="43"/>
                  </a:lnTo>
                  <a:lnTo>
                    <a:pt x="21" y="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1"/>
            <p:cNvSpPr>
              <a:spLocks noChangeArrowheads="1"/>
            </p:cNvSpPr>
            <p:nvPr/>
          </p:nvSpPr>
          <p:spPr bwMode="auto">
            <a:xfrm>
              <a:off x="2089150" y="4998244"/>
              <a:ext cx="61913" cy="100013"/>
            </a:xfrm>
            <a:custGeom>
              <a:avLst/>
              <a:gdLst>
                <a:gd name="T0" fmla="*/ 57 w 57"/>
                <a:gd name="T1" fmla="*/ 58 h 92"/>
                <a:gd name="T2" fmla="*/ 57 w 57"/>
                <a:gd name="T3" fmla="*/ 60 h 92"/>
                <a:gd name="T4" fmla="*/ 29 w 57"/>
                <a:gd name="T5" fmla="*/ 92 h 92"/>
                <a:gd name="T6" fmla="*/ 0 w 57"/>
                <a:gd name="T7" fmla="*/ 46 h 92"/>
                <a:gd name="T8" fmla="*/ 29 w 57"/>
                <a:gd name="T9" fmla="*/ 0 h 92"/>
                <a:gd name="T10" fmla="*/ 52 w 57"/>
                <a:gd name="T11" fmla="*/ 10 h 92"/>
                <a:gd name="T12" fmla="*/ 56 w 57"/>
                <a:gd name="T13" fmla="*/ 27 h 92"/>
                <a:gd name="T14" fmla="*/ 56 w 57"/>
                <a:gd name="T15" fmla="*/ 29 h 92"/>
                <a:gd name="T16" fmla="*/ 42 w 57"/>
                <a:gd name="T17" fmla="*/ 29 h 92"/>
                <a:gd name="T18" fmla="*/ 42 w 57"/>
                <a:gd name="T19" fmla="*/ 27 h 92"/>
                <a:gd name="T20" fmla="*/ 29 w 57"/>
                <a:gd name="T21" fmla="*/ 10 h 92"/>
                <a:gd name="T22" fmla="*/ 14 w 57"/>
                <a:gd name="T23" fmla="*/ 45 h 92"/>
                <a:gd name="T24" fmla="*/ 29 w 57"/>
                <a:gd name="T25" fmla="*/ 81 h 92"/>
                <a:gd name="T26" fmla="*/ 42 w 57"/>
                <a:gd name="T27" fmla="*/ 60 h 92"/>
                <a:gd name="T28" fmla="*/ 42 w 57"/>
                <a:gd name="T29" fmla="*/ 58 h 92"/>
                <a:gd name="T30" fmla="*/ 57 w 57"/>
                <a:gd name="T31" fmla="*/ 5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92">
                  <a:moveTo>
                    <a:pt x="57" y="58"/>
                  </a:moveTo>
                  <a:lnTo>
                    <a:pt x="57" y="60"/>
                  </a:lnTo>
                  <a:cubicBezTo>
                    <a:pt x="57" y="81"/>
                    <a:pt x="47" y="92"/>
                    <a:pt x="29" y="92"/>
                  </a:cubicBezTo>
                  <a:cubicBezTo>
                    <a:pt x="9" y="92"/>
                    <a:pt x="0" y="76"/>
                    <a:pt x="0" y="46"/>
                  </a:cubicBezTo>
                  <a:cubicBezTo>
                    <a:pt x="0" y="15"/>
                    <a:pt x="9" y="0"/>
                    <a:pt x="29" y="0"/>
                  </a:cubicBezTo>
                  <a:cubicBezTo>
                    <a:pt x="40" y="0"/>
                    <a:pt x="48" y="3"/>
                    <a:pt x="52" y="10"/>
                  </a:cubicBezTo>
                  <a:cubicBezTo>
                    <a:pt x="55" y="14"/>
                    <a:pt x="56" y="20"/>
                    <a:pt x="56" y="27"/>
                  </a:cubicBezTo>
                  <a:lnTo>
                    <a:pt x="56" y="29"/>
                  </a:lnTo>
                  <a:lnTo>
                    <a:pt x="42" y="29"/>
                  </a:lnTo>
                  <a:lnTo>
                    <a:pt x="42" y="27"/>
                  </a:lnTo>
                  <a:cubicBezTo>
                    <a:pt x="42" y="16"/>
                    <a:pt x="37" y="10"/>
                    <a:pt x="29" y="10"/>
                  </a:cubicBezTo>
                  <a:cubicBezTo>
                    <a:pt x="19" y="10"/>
                    <a:pt x="14" y="22"/>
                    <a:pt x="14" y="45"/>
                  </a:cubicBezTo>
                  <a:cubicBezTo>
                    <a:pt x="14" y="69"/>
                    <a:pt x="19" y="81"/>
                    <a:pt x="29" y="81"/>
                  </a:cubicBezTo>
                  <a:cubicBezTo>
                    <a:pt x="38" y="81"/>
                    <a:pt x="42" y="74"/>
                    <a:pt x="42" y="60"/>
                  </a:cubicBezTo>
                  <a:lnTo>
                    <a:pt x="42" y="58"/>
                  </a:lnTo>
                  <a:lnTo>
                    <a:pt x="57" y="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2"/>
            <p:cNvSpPr>
              <a:spLocks noChangeArrowheads="1"/>
            </p:cNvSpPr>
            <p:nvPr/>
          </p:nvSpPr>
          <p:spPr bwMode="auto">
            <a:xfrm>
              <a:off x="2162175" y="5001419"/>
              <a:ext cx="58738" cy="95250"/>
            </a:xfrm>
            <a:custGeom>
              <a:avLst/>
              <a:gdLst>
                <a:gd name="T0" fmla="*/ 0 w 54"/>
                <a:gd name="T1" fmla="*/ 0 h 88"/>
                <a:gd name="T2" fmla="*/ 14 w 54"/>
                <a:gd name="T3" fmla="*/ 0 h 88"/>
                <a:gd name="T4" fmla="*/ 14 w 54"/>
                <a:gd name="T5" fmla="*/ 35 h 88"/>
                <a:gd name="T6" fmla="*/ 40 w 54"/>
                <a:gd name="T7" fmla="*/ 35 h 88"/>
                <a:gd name="T8" fmla="*/ 40 w 54"/>
                <a:gd name="T9" fmla="*/ 0 h 88"/>
                <a:gd name="T10" fmla="*/ 54 w 54"/>
                <a:gd name="T11" fmla="*/ 0 h 88"/>
                <a:gd name="T12" fmla="*/ 54 w 54"/>
                <a:gd name="T13" fmla="*/ 88 h 88"/>
                <a:gd name="T14" fmla="*/ 40 w 54"/>
                <a:gd name="T15" fmla="*/ 88 h 88"/>
                <a:gd name="T16" fmla="*/ 40 w 54"/>
                <a:gd name="T17" fmla="*/ 47 h 88"/>
                <a:gd name="T18" fmla="*/ 14 w 54"/>
                <a:gd name="T19" fmla="*/ 47 h 88"/>
                <a:gd name="T20" fmla="*/ 14 w 54"/>
                <a:gd name="T21" fmla="*/ 88 h 88"/>
                <a:gd name="T22" fmla="*/ 0 w 54"/>
                <a:gd name="T23" fmla="*/ 88 h 88"/>
                <a:gd name="T24" fmla="*/ 0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0" y="0"/>
                  </a:moveTo>
                  <a:lnTo>
                    <a:pt x="14" y="0"/>
                  </a:lnTo>
                  <a:lnTo>
                    <a:pt x="14" y="35"/>
                  </a:lnTo>
                  <a:lnTo>
                    <a:pt x="40" y="35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54" y="88"/>
                  </a:lnTo>
                  <a:lnTo>
                    <a:pt x="40" y="88"/>
                  </a:lnTo>
                  <a:lnTo>
                    <a:pt x="40" y="47"/>
                  </a:lnTo>
                  <a:lnTo>
                    <a:pt x="14" y="47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3"/>
            <p:cNvSpPr>
              <a:spLocks noChangeArrowheads="1"/>
            </p:cNvSpPr>
            <p:nvPr/>
          </p:nvSpPr>
          <p:spPr bwMode="auto">
            <a:xfrm>
              <a:off x="2236788" y="5001419"/>
              <a:ext cx="52387" cy="95250"/>
            </a:xfrm>
            <a:custGeom>
              <a:avLst/>
              <a:gdLst>
                <a:gd name="T0" fmla="*/ 0 w 49"/>
                <a:gd name="T1" fmla="*/ 0 h 88"/>
                <a:gd name="T2" fmla="*/ 48 w 49"/>
                <a:gd name="T3" fmla="*/ 0 h 88"/>
                <a:gd name="T4" fmla="*/ 48 w 49"/>
                <a:gd name="T5" fmla="*/ 11 h 88"/>
                <a:gd name="T6" fmla="*/ 14 w 49"/>
                <a:gd name="T7" fmla="*/ 11 h 88"/>
                <a:gd name="T8" fmla="*/ 14 w 49"/>
                <a:gd name="T9" fmla="*/ 36 h 88"/>
                <a:gd name="T10" fmla="*/ 46 w 49"/>
                <a:gd name="T11" fmla="*/ 36 h 88"/>
                <a:gd name="T12" fmla="*/ 46 w 49"/>
                <a:gd name="T13" fmla="*/ 48 h 88"/>
                <a:gd name="T14" fmla="*/ 14 w 49"/>
                <a:gd name="T15" fmla="*/ 48 h 88"/>
                <a:gd name="T16" fmla="*/ 14 w 49"/>
                <a:gd name="T17" fmla="*/ 76 h 88"/>
                <a:gd name="T18" fmla="*/ 49 w 49"/>
                <a:gd name="T19" fmla="*/ 76 h 88"/>
                <a:gd name="T20" fmla="*/ 49 w 49"/>
                <a:gd name="T21" fmla="*/ 88 h 88"/>
                <a:gd name="T22" fmla="*/ 0 w 49"/>
                <a:gd name="T23" fmla="*/ 88 h 88"/>
                <a:gd name="T24" fmla="*/ 0 w 49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88">
                  <a:moveTo>
                    <a:pt x="0" y="0"/>
                  </a:moveTo>
                  <a:lnTo>
                    <a:pt x="48" y="0"/>
                  </a:lnTo>
                  <a:lnTo>
                    <a:pt x="48" y="11"/>
                  </a:lnTo>
                  <a:lnTo>
                    <a:pt x="14" y="11"/>
                  </a:lnTo>
                  <a:lnTo>
                    <a:pt x="14" y="36"/>
                  </a:lnTo>
                  <a:lnTo>
                    <a:pt x="46" y="36"/>
                  </a:lnTo>
                  <a:lnTo>
                    <a:pt x="46" y="48"/>
                  </a:lnTo>
                  <a:lnTo>
                    <a:pt x="14" y="48"/>
                  </a:lnTo>
                  <a:lnTo>
                    <a:pt x="14" y="76"/>
                  </a:lnTo>
                  <a:lnTo>
                    <a:pt x="49" y="76"/>
                  </a:lnTo>
                  <a:lnTo>
                    <a:pt x="49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8583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1811337" y="5468144"/>
              <a:ext cx="701643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222625" y="3175794"/>
              <a:ext cx="942975" cy="428625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FFB570"/>
                </a:gs>
                <a:gs pos="100000">
                  <a:srgbClr val="FF8410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FF84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265488" y="3287781"/>
              <a:ext cx="857250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Planner</a:t>
              </a: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222625" y="4060032"/>
              <a:ext cx="942975" cy="428625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FFB570"/>
                </a:gs>
                <a:gs pos="100000">
                  <a:srgbClr val="FF8410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FF841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265488" y="4172018"/>
              <a:ext cx="857250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Updater</a:t>
              </a: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792663" y="4033044"/>
              <a:ext cx="944562" cy="430213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A680B8"/>
                </a:gs>
                <a:gs pos="100000">
                  <a:srgbClr val="6A2C89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6A2C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4835525" y="4145825"/>
              <a:ext cx="858838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Adviser</a:t>
              </a: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4792663" y="3175794"/>
              <a:ext cx="944562" cy="428625"/>
            </a:xfrm>
            <a:custGeom>
              <a:avLst/>
              <a:gdLst>
                <a:gd name="T0" fmla="*/ 880 w 880"/>
                <a:gd name="T1" fmla="*/ 344 h 400"/>
                <a:gd name="T2" fmla="*/ 824 w 880"/>
                <a:gd name="T3" fmla="*/ 400 h 400"/>
                <a:gd name="T4" fmla="*/ 56 w 880"/>
                <a:gd name="T5" fmla="*/ 400 h 400"/>
                <a:gd name="T6" fmla="*/ 0 w 880"/>
                <a:gd name="T7" fmla="*/ 344 h 400"/>
                <a:gd name="T8" fmla="*/ 0 w 880"/>
                <a:gd name="T9" fmla="*/ 56 h 400"/>
                <a:gd name="T10" fmla="*/ 56 w 880"/>
                <a:gd name="T11" fmla="*/ 0 h 400"/>
                <a:gd name="T12" fmla="*/ 824 w 880"/>
                <a:gd name="T13" fmla="*/ 0 h 400"/>
                <a:gd name="T14" fmla="*/ 880 w 880"/>
                <a:gd name="T15" fmla="*/ 56 h 400"/>
                <a:gd name="T16" fmla="*/ 880 w 880"/>
                <a:gd name="T17" fmla="*/ 344 h 400"/>
                <a:gd name="T18" fmla="*/ 880 w 880"/>
                <a:gd name="T19" fmla="*/ 344 h 400"/>
                <a:gd name="T20" fmla="*/ 880 w 880"/>
                <a:gd name="T21" fmla="*/ 34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0" h="400">
                  <a:moveTo>
                    <a:pt x="880" y="344"/>
                  </a:moveTo>
                  <a:cubicBezTo>
                    <a:pt x="880" y="381"/>
                    <a:pt x="861" y="400"/>
                    <a:pt x="824" y="400"/>
                  </a:cubicBezTo>
                  <a:lnTo>
                    <a:pt x="56" y="400"/>
                  </a:lnTo>
                  <a:cubicBezTo>
                    <a:pt x="18" y="400"/>
                    <a:pt x="0" y="381"/>
                    <a:pt x="0" y="344"/>
                  </a:cubicBezTo>
                  <a:lnTo>
                    <a:pt x="0" y="56"/>
                  </a:lnTo>
                  <a:cubicBezTo>
                    <a:pt x="0" y="18"/>
                    <a:pt x="18" y="0"/>
                    <a:pt x="56" y="0"/>
                  </a:cubicBezTo>
                  <a:lnTo>
                    <a:pt x="824" y="0"/>
                  </a:lnTo>
                  <a:cubicBezTo>
                    <a:pt x="861" y="0"/>
                    <a:pt x="880" y="18"/>
                    <a:pt x="880" y="56"/>
                  </a:cubicBezTo>
                  <a:lnTo>
                    <a:pt x="880" y="344"/>
                  </a:lnTo>
                  <a:lnTo>
                    <a:pt x="880" y="344"/>
                  </a:lnTo>
                  <a:lnTo>
                    <a:pt x="880" y="344"/>
                  </a:lnTo>
                  <a:close/>
                </a:path>
              </a:pathLst>
            </a:custGeom>
            <a:gradFill rotWithShape="0">
              <a:gsLst>
                <a:gs pos="0">
                  <a:srgbClr val="A680B8"/>
                </a:gs>
                <a:gs pos="100000">
                  <a:srgbClr val="6A2C89"/>
                </a:gs>
              </a:gsLst>
              <a:path path="rect">
                <a:fillToRect l="50000" t="50000" r="50000" b="50000"/>
              </a:path>
            </a:gradFill>
            <a:ln w="8583">
              <a:solidFill>
                <a:srgbClr val="6A2C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4835525" y="3287781"/>
              <a:ext cx="858838" cy="20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600" b="1" dirty="0">
                  <a:solidFill>
                    <a:srgbClr val="FFFFFF"/>
                  </a:solidFill>
                </a:rPr>
                <a:t>Publisher</a:t>
              </a: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128588" y="3613944"/>
              <a:ext cx="857250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692150" y="4045744"/>
              <a:ext cx="428625" cy="309563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724686" y="4177135"/>
              <a:ext cx="342900" cy="13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92400" y="4060032"/>
              <a:ext cx="428625" cy="309562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" name="Text Box 81"/>
            <p:cNvSpPr txBox="1">
              <a:spLocks noChangeArrowheads="1"/>
            </p:cNvSpPr>
            <p:nvPr/>
          </p:nvSpPr>
          <p:spPr bwMode="auto">
            <a:xfrm>
              <a:off x="2692400" y="4145757"/>
              <a:ext cx="342900" cy="1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92150" y="3196432"/>
              <a:ext cx="428625" cy="309562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4" name="Text Box 83"/>
            <p:cNvSpPr txBox="1">
              <a:spLocks noChangeArrowheads="1"/>
            </p:cNvSpPr>
            <p:nvPr/>
          </p:nvSpPr>
          <p:spPr bwMode="auto">
            <a:xfrm>
              <a:off x="692150" y="3282157"/>
              <a:ext cx="342900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4891866" y="1799432"/>
              <a:ext cx="309562" cy="428625"/>
            </a:xfrm>
            <a:custGeom>
              <a:avLst/>
              <a:gdLst>
                <a:gd name="T0" fmla="*/ 144 w 288"/>
                <a:gd name="T1" fmla="*/ 0 h 400"/>
                <a:gd name="T2" fmla="*/ 288 w 288"/>
                <a:gd name="T3" fmla="*/ 176 h 400"/>
                <a:gd name="T4" fmla="*/ 208 w 288"/>
                <a:gd name="T5" fmla="*/ 176 h 400"/>
                <a:gd name="T6" fmla="*/ 208 w 288"/>
                <a:gd name="T7" fmla="*/ 400 h 400"/>
                <a:gd name="T8" fmla="*/ 80 w 288"/>
                <a:gd name="T9" fmla="*/ 400 h 400"/>
                <a:gd name="T10" fmla="*/ 80 w 288"/>
                <a:gd name="T11" fmla="*/ 176 h 400"/>
                <a:gd name="T12" fmla="*/ 0 w 288"/>
                <a:gd name="T13" fmla="*/ 176 h 400"/>
                <a:gd name="T14" fmla="*/ 144 w 288"/>
                <a:gd name="T15" fmla="*/ 0 h 400"/>
                <a:gd name="T16" fmla="*/ 144 w 288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0"/>
                  </a:moveTo>
                  <a:lnTo>
                    <a:pt x="288" y="176"/>
                  </a:lnTo>
                  <a:lnTo>
                    <a:pt x="208" y="176"/>
                  </a:lnTo>
                  <a:lnTo>
                    <a:pt x="208" y="400"/>
                  </a:lnTo>
                  <a:lnTo>
                    <a:pt x="80" y="400"/>
                  </a:lnTo>
                  <a:lnTo>
                    <a:pt x="80" y="176"/>
                  </a:lnTo>
                  <a:lnTo>
                    <a:pt x="0" y="176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200242" y="1845469"/>
              <a:ext cx="309563" cy="428625"/>
            </a:xfrm>
            <a:custGeom>
              <a:avLst/>
              <a:gdLst>
                <a:gd name="T0" fmla="*/ 144 w 288"/>
                <a:gd name="T1" fmla="*/ 400 h 400"/>
                <a:gd name="T2" fmla="*/ 0 w 288"/>
                <a:gd name="T3" fmla="*/ 224 h 400"/>
                <a:gd name="T4" fmla="*/ 80 w 288"/>
                <a:gd name="T5" fmla="*/ 224 h 400"/>
                <a:gd name="T6" fmla="*/ 80 w 288"/>
                <a:gd name="T7" fmla="*/ 0 h 400"/>
                <a:gd name="T8" fmla="*/ 208 w 288"/>
                <a:gd name="T9" fmla="*/ 0 h 400"/>
                <a:gd name="T10" fmla="*/ 208 w 288"/>
                <a:gd name="T11" fmla="*/ 224 h 400"/>
                <a:gd name="T12" fmla="*/ 288 w 288"/>
                <a:gd name="T13" fmla="*/ 224 h 400"/>
                <a:gd name="T14" fmla="*/ 144 w 288"/>
                <a:gd name="T15" fmla="*/ 400 h 400"/>
                <a:gd name="T16" fmla="*/ 144 w 288"/>
                <a:gd name="T1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400"/>
                  </a:moveTo>
                  <a:lnTo>
                    <a:pt x="0" y="224"/>
                  </a:lnTo>
                  <a:lnTo>
                    <a:pt x="80" y="224"/>
                  </a:lnTo>
                  <a:lnTo>
                    <a:pt x="80" y="0"/>
                  </a:lnTo>
                  <a:lnTo>
                    <a:pt x="208" y="0"/>
                  </a:lnTo>
                  <a:lnTo>
                    <a:pt x="208" y="224"/>
                  </a:lnTo>
                  <a:lnTo>
                    <a:pt x="288" y="224"/>
                  </a:lnTo>
                  <a:lnTo>
                    <a:pt x="144" y="400"/>
                  </a:lnTo>
                  <a:lnTo>
                    <a:pt x="144" y="40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692400" y="3256757"/>
              <a:ext cx="428625" cy="307975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0" name="Text Box 89"/>
            <p:cNvSpPr txBox="1">
              <a:spLocks noChangeArrowheads="1"/>
            </p:cNvSpPr>
            <p:nvPr/>
          </p:nvSpPr>
          <p:spPr bwMode="auto">
            <a:xfrm>
              <a:off x="2692400" y="3342482"/>
              <a:ext cx="342900" cy="13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1962150" y="4428332"/>
              <a:ext cx="309563" cy="430212"/>
            </a:xfrm>
            <a:custGeom>
              <a:avLst/>
              <a:gdLst>
                <a:gd name="T0" fmla="*/ 144 w 288"/>
                <a:gd name="T1" fmla="*/ 400 h 400"/>
                <a:gd name="T2" fmla="*/ 0 w 288"/>
                <a:gd name="T3" fmla="*/ 224 h 400"/>
                <a:gd name="T4" fmla="*/ 80 w 288"/>
                <a:gd name="T5" fmla="*/ 224 h 400"/>
                <a:gd name="T6" fmla="*/ 80 w 288"/>
                <a:gd name="T7" fmla="*/ 0 h 400"/>
                <a:gd name="T8" fmla="*/ 208 w 288"/>
                <a:gd name="T9" fmla="*/ 0 h 400"/>
                <a:gd name="T10" fmla="*/ 208 w 288"/>
                <a:gd name="T11" fmla="*/ 224 h 400"/>
                <a:gd name="T12" fmla="*/ 288 w 288"/>
                <a:gd name="T13" fmla="*/ 224 h 400"/>
                <a:gd name="T14" fmla="*/ 144 w 288"/>
                <a:gd name="T15" fmla="*/ 400 h 400"/>
                <a:gd name="T16" fmla="*/ 144 w 288"/>
                <a:gd name="T1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400"/>
                  </a:moveTo>
                  <a:lnTo>
                    <a:pt x="0" y="224"/>
                  </a:lnTo>
                  <a:lnTo>
                    <a:pt x="80" y="224"/>
                  </a:lnTo>
                  <a:lnTo>
                    <a:pt x="80" y="0"/>
                  </a:lnTo>
                  <a:lnTo>
                    <a:pt x="208" y="0"/>
                  </a:lnTo>
                  <a:lnTo>
                    <a:pt x="208" y="224"/>
                  </a:lnTo>
                  <a:lnTo>
                    <a:pt x="288" y="224"/>
                  </a:lnTo>
                  <a:lnTo>
                    <a:pt x="144" y="400"/>
                  </a:lnTo>
                  <a:lnTo>
                    <a:pt x="144" y="40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" name="Text Box 91"/>
            <p:cNvSpPr txBox="1">
              <a:spLocks noChangeArrowheads="1"/>
            </p:cNvSpPr>
            <p:nvPr/>
          </p:nvSpPr>
          <p:spPr bwMode="auto">
            <a:xfrm>
              <a:off x="2047875" y="4428332"/>
              <a:ext cx="138113" cy="344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1962150" y="2767807"/>
              <a:ext cx="309563" cy="428625"/>
            </a:xfrm>
            <a:custGeom>
              <a:avLst/>
              <a:gdLst>
                <a:gd name="T0" fmla="*/ 144 w 288"/>
                <a:gd name="T1" fmla="*/ 0 h 400"/>
                <a:gd name="T2" fmla="*/ 288 w 288"/>
                <a:gd name="T3" fmla="*/ 176 h 400"/>
                <a:gd name="T4" fmla="*/ 208 w 288"/>
                <a:gd name="T5" fmla="*/ 176 h 400"/>
                <a:gd name="T6" fmla="*/ 208 w 288"/>
                <a:gd name="T7" fmla="*/ 400 h 400"/>
                <a:gd name="T8" fmla="*/ 80 w 288"/>
                <a:gd name="T9" fmla="*/ 400 h 400"/>
                <a:gd name="T10" fmla="*/ 80 w 288"/>
                <a:gd name="T11" fmla="*/ 176 h 400"/>
                <a:gd name="T12" fmla="*/ 0 w 288"/>
                <a:gd name="T13" fmla="*/ 176 h 400"/>
                <a:gd name="T14" fmla="*/ 144 w 288"/>
                <a:gd name="T15" fmla="*/ 0 h 400"/>
                <a:gd name="T16" fmla="*/ 144 w 288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0"/>
                  </a:moveTo>
                  <a:lnTo>
                    <a:pt x="288" y="176"/>
                  </a:lnTo>
                  <a:lnTo>
                    <a:pt x="208" y="176"/>
                  </a:lnTo>
                  <a:lnTo>
                    <a:pt x="208" y="400"/>
                  </a:lnTo>
                  <a:lnTo>
                    <a:pt x="80" y="400"/>
                  </a:lnTo>
                  <a:lnTo>
                    <a:pt x="80" y="176"/>
                  </a:lnTo>
                  <a:lnTo>
                    <a:pt x="0" y="176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" name="Text Box 93"/>
            <p:cNvSpPr txBox="1">
              <a:spLocks noChangeArrowheads="1"/>
            </p:cNvSpPr>
            <p:nvPr/>
          </p:nvSpPr>
          <p:spPr bwMode="auto">
            <a:xfrm>
              <a:off x="2047875" y="2853532"/>
              <a:ext cx="138113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540125" y="3604419"/>
              <a:ext cx="307975" cy="428625"/>
            </a:xfrm>
            <a:custGeom>
              <a:avLst/>
              <a:gdLst>
                <a:gd name="T0" fmla="*/ 144 w 288"/>
                <a:gd name="T1" fmla="*/ 0 h 400"/>
                <a:gd name="T2" fmla="*/ 288 w 288"/>
                <a:gd name="T3" fmla="*/ 176 h 400"/>
                <a:gd name="T4" fmla="*/ 208 w 288"/>
                <a:gd name="T5" fmla="*/ 176 h 400"/>
                <a:gd name="T6" fmla="*/ 208 w 288"/>
                <a:gd name="T7" fmla="*/ 400 h 400"/>
                <a:gd name="T8" fmla="*/ 80 w 288"/>
                <a:gd name="T9" fmla="*/ 400 h 400"/>
                <a:gd name="T10" fmla="*/ 80 w 288"/>
                <a:gd name="T11" fmla="*/ 176 h 400"/>
                <a:gd name="T12" fmla="*/ 0 w 288"/>
                <a:gd name="T13" fmla="*/ 176 h 400"/>
                <a:gd name="T14" fmla="*/ 144 w 288"/>
                <a:gd name="T15" fmla="*/ 0 h 400"/>
                <a:gd name="T16" fmla="*/ 144 w 288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0"/>
                  </a:moveTo>
                  <a:lnTo>
                    <a:pt x="288" y="176"/>
                  </a:lnTo>
                  <a:lnTo>
                    <a:pt x="208" y="176"/>
                  </a:lnTo>
                  <a:lnTo>
                    <a:pt x="208" y="400"/>
                  </a:lnTo>
                  <a:lnTo>
                    <a:pt x="80" y="400"/>
                  </a:lnTo>
                  <a:lnTo>
                    <a:pt x="80" y="176"/>
                  </a:lnTo>
                  <a:lnTo>
                    <a:pt x="0" y="176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6" name="Text Box 95"/>
            <p:cNvSpPr txBox="1">
              <a:spLocks noChangeArrowheads="1"/>
            </p:cNvSpPr>
            <p:nvPr/>
          </p:nvSpPr>
          <p:spPr bwMode="auto">
            <a:xfrm>
              <a:off x="3625850" y="3690144"/>
              <a:ext cx="13652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4244975" y="4153694"/>
              <a:ext cx="428625" cy="309563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Text Box 97"/>
            <p:cNvSpPr txBox="1">
              <a:spLocks noChangeArrowheads="1"/>
            </p:cNvSpPr>
            <p:nvPr/>
          </p:nvSpPr>
          <p:spPr bwMode="auto">
            <a:xfrm>
              <a:off x="4244975" y="4239419"/>
              <a:ext cx="342900" cy="13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4244975" y="3234532"/>
              <a:ext cx="428625" cy="309562"/>
            </a:xfrm>
            <a:custGeom>
              <a:avLst/>
              <a:gdLst>
                <a:gd name="T0" fmla="*/ 400 w 400"/>
                <a:gd name="T1" fmla="*/ 144 h 288"/>
                <a:gd name="T2" fmla="*/ 224 w 400"/>
                <a:gd name="T3" fmla="*/ 288 h 288"/>
                <a:gd name="T4" fmla="*/ 224 w 400"/>
                <a:gd name="T5" fmla="*/ 208 h 288"/>
                <a:gd name="T6" fmla="*/ 0 w 400"/>
                <a:gd name="T7" fmla="*/ 208 h 288"/>
                <a:gd name="T8" fmla="*/ 0 w 400"/>
                <a:gd name="T9" fmla="*/ 80 h 288"/>
                <a:gd name="T10" fmla="*/ 224 w 400"/>
                <a:gd name="T11" fmla="*/ 80 h 288"/>
                <a:gd name="T12" fmla="*/ 224 w 400"/>
                <a:gd name="T13" fmla="*/ 0 h 288"/>
                <a:gd name="T14" fmla="*/ 400 w 400"/>
                <a:gd name="T15" fmla="*/ 144 h 288"/>
                <a:gd name="T16" fmla="*/ 400 w 400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288">
                  <a:moveTo>
                    <a:pt x="400" y="144"/>
                  </a:moveTo>
                  <a:lnTo>
                    <a:pt x="224" y="288"/>
                  </a:lnTo>
                  <a:lnTo>
                    <a:pt x="224" y="208"/>
                  </a:lnTo>
                  <a:lnTo>
                    <a:pt x="0" y="208"/>
                  </a:lnTo>
                  <a:lnTo>
                    <a:pt x="0" y="80"/>
                  </a:lnTo>
                  <a:lnTo>
                    <a:pt x="224" y="80"/>
                  </a:lnTo>
                  <a:lnTo>
                    <a:pt x="224" y="0"/>
                  </a:lnTo>
                  <a:lnTo>
                    <a:pt x="400" y="144"/>
                  </a:lnTo>
                  <a:lnTo>
                    <a:pt x="400" y="144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0" name="Text Box 99"/>
            <p:cNvSpPr txBox="1">
              <a:spLocks noChangeArrowheads="1"/>
            </p:cNvSpPr>
            <p:nvPr/>
          </p:nvSpPr>
          <p:spPr bwMode="auto">
            <a:xfrm>
              <a:off x="4244975" y="3320257"/>
              <a:ext cx="342900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5110163" y="3604419"/>
              <a:ext cx="309562" cy="428625"/>
            </a:xfrm>
            <a:custGeom>
              <a:avLst/>
              <a:gdLst>
                <a:gd name="T0" fmla="*/ 144 w 288"/>
                <a:gd name="T1" fmla="*/ 0 h 400"/>
                <a:gd name="T2" fmla="*/ 288 w 288"/>
                <a:gd name="T3" fmla="*/ 176 h 400"/>
                <a:gd name="T4" fmla="*/ 208 w 288"/>
                <a:gd name="T5" fmla="*/ 176 h 400"/>
                <a:gd name="T6" fmla="*/ 208 w 288"/>
                <a:gd name="T7" fmla="*/ 400 h 400"/>
                <a:gd name="T8" fmla="*/ 80 w 288"/>
                <a:gd name="T9" fmla="*/ 400 h 400"/>
                <a:gd name="T10" fmla="*/ 80 w 288"/>
                <a:gd name="T11" fmla="*/ 176 h 400"/>
                <a:gd name="T12" fmla="*/ 0 w 288"/>
                <a:gd name="T13" fmla="*/ 176 h 400"/>
                <a:gd name="T14" fmla="*/ 144 w 288"/>
                <a:gd name="T15" fmla="*/ 0 h 400"/>
                <a:gd name="T16" fmla="*/ 144 w 288"/>
                <a:gd name="T1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400">
                  <a:moveTo>
                    <a:pt x="144" y="0"/>
                  </a:moveTo>
                  <a:lnTo>
                    <a:pt x="288" y="176"/>
                  </a:lnTo>
                  <a:lnTo>
                    <a:pt x="208" y="176"/>
                  </a:lnTo>
                  <a:lnTo>
                    <a:pt x="208" y="400"/>
                  </a:lnTo>
                  <a:lnTo>
                    <a:pt x="80" y="400"/>
                  </a:lnTo>
                  <a:lnTo>
                    <a:pt x="80" y="176"/>
                  </a:lnTo>
                  <a:lnTo>
                    <a:pt x="0" y="176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8583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2" name="Text Box 101"/>
            <p:cNvSpPr txBox="1">
              <a:spLocks noChangeArrowheads="1"/>
            </p:cNvSpPr>
            <p:nvPr/>
          </p:nvSpPr>
          <p:spPr bwMode="auto">
            <a:xfrm>
              <a:off x="5195888" y="3690144"/>
              <a:ext cx="138112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zh-TW" altLang="en-US"/>
            </a:p>
          </p:txBody>
        </p:sp>
      </p:grpSp>
      <p:sp>
        <p:nvSpPr>
          <p:cNvPr id="204" name="標題 1"/>
          <p:cNvSpPr txBox="1">
            <a:spLocks/>
          </p:cNvSpPr>
          <p:nvPr/>
        </p:nvSpPr>
        <p:spPr>
          <a:xfrm>
            <a:off x="179512" y="188640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 smtClean="0"/>
              <a:t>Dr.T System Framework</a:t>
            </a:r>
            <a:endParaRPr lang="zh-TW" altLang="en-US" i="1" dirty="0"/>
          </a:p>
        </p:txBody>
      </p:sp>
      <p:sp>
        <p:nvSpPr>
          <p:cNvPr id="112" name="Freeform 6"/>
          <p:cNvSpPr>
            <a:spLocks/>
          </p:cNvSpPr>
          <p:nvPr/>
        </p:nvSpPr>
        <p:spPr bwMode="auto">
          <a:xfrm>
            <a:off x="429691" y="5297541"/>
            <a:ext cx="1018578" cy="1211759"/>
          </a:xfrm>
          <a:custGeom>
            <a:avLst/>
            <a:gdLst>
              <a:gd name="T0" fmla="*/ 992 w 992"/>
              <a:gd name="T1" fmla="*/ 0 h 760"/>
              <a:gd name="T2" fmla="*/ 856 w 992"/>
              <a:gd name="T3" fmla="*/ 760 h 760"/>
              <a:gd name="T4" fmla="*/ 0 w 992"/>
              <a:gd name="T5" fmla="*/ 760 h 760"/>
              <a:gd name="T6" fmla="*/ 136 w 992"/>
              <a:gd name="T7" fmla="*/ 0 h 760"/>
              <a:gd name="T8" fmla="*/ 992 w 992"/>
              <a:gd name="T9" fmla="*/ 0 h 760"/>
              <a:gd name="T10" fmla="*/ 992 w 992"/>
              <a:gd name="T11" fmla="*/ 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92" h="760">
                <a:moveTo>
                  <a:pt x="992" y="0"/>
                </a:moveTo>
                <a:lnTo>
                  <a:pt x="856" y="760"/>
                </a:lnTo>
                <a:lnTo>
                  <a:pt x="0" y="760"/>
                </a:lnTo>
                <a:lnTo>
                  <a:pt x="136" y="0"/>
                </a:lnTo>
                <a:lnTo>
                  <a:pt x="992" y="0"/>
                </a:lnTo>
                <a:lnTo>
                  <a:pt x="992" y="0"/>
                </a:lnTo>
                <a:close/>
              </a:path>
            </a:pathLst>
          </a:custGeom>
          <a:gradFill rotWithShape="0">
            <a:gsLst>
              <a:gs pos="0">
                <a:srgbClr val="FFBECD"/>
              </a:gs>
              <a:gs pos="0">
                <a:srgbClr val="FFDDDD"/>
              </a:gs>
              <a:gs pos="100000">
                <a:srgbClr val="FF2C66"/>
              </a:gs>
            </a:gsLst>
            <a:lin ang="5400000"/>
          </a:gradFill>
          <a:ln w="6172">
            <a:solidFill>
              <a:srgbClr val="FFBEC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1400" i="1"/>
          </a:p>
        </p:txBody>
      </p:sp>
      <p:sp>
        <p:nvSpPr>
          <p:cNvPr id="113" name="Text Box 7"/>
          <p:cNvSpPr txBox="1">
            <a:spLocks noChangeArrowheads="1"/>
          </p:cNvSpPr>
          <p:nvPr/>
        </p:nvSpPr>
        <p:spPr bwMode="auto">
          <a:xfrm>
            <a:off x="539120" y="5429751"/>
            <a:ext cx="739631" cy="80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1300" i="1" dirty="0">
                <a:solidFill>
                  <a:srgbClr val="000000"/>
                </a:solidFill>
              </a:rPr>
              <a:t>Bus Estimate Arrival Time </a:t>
            </a:r>
          </a:p>
        </p:txBody>
      </p:sp>
      <p:grpSp>
        <p:nvGrpSpPr>
          <p:cNvPr id="68" name="群組 67"/>
          <p:cNvGrpSpPr/>
          <p:nvPr/>
        </p:nvGrpSpPr>
        <p:grpSpPr>
          <a:xfrm>
            <a:off x="344550" y="1340768"/>
            <a:ext cx="1174279" cy="3380528"/>
            <a:chOff x="207712" y="1688878"/>
            <a:chExt cx="1174279" cy="3380528"/>
          </a:xfrm>
        </p:grpSpPr>
        <p:grpSp>
          <p:nvGrpSpPr>
            <p:cNvPr id="104" name="群組 103"/>
            <p:cNvGrpSpPr/>
            <p:nvPr/>
          </p:nvGrpSpPr>
          <p:grpSpPr>
            <a:xfrm>
              <a:off x="207712" y="4077072"/>
              <a:ext cx="1174279" cy="992334"/>
              <a:chOff x="545291" y="3977375"/>
              <a:chExt cx="1174279" cy="992334"/>
            </a:xfrm>
          </p:grpSpPr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641822" y="3977375"/>
                <a:ext cx="1077748" cy="992334"/>
              </a:xfrm>
              <a:custGeom>
                <a:avLst/>
                <a:gdLst>
                  <a:gd name="T0" fmla="*/ 1048 w 1048"/>
                  <a:gd name="T1" fmla="*/ 0 h 637"/>
                  <a:gd name="T2" fmla="*/ 0 w 1048"/>
                  <a:gd name="T3" fmla="*/ 0 h 637"/>
                  <a:gd name="T4" fmla="*/ 0 w 1048"/>
                  <a:gd name="T5" fmla="*/ 584 h 637"/>
                  <a:gd name="T6" fmla="*/ 524 w 1048"/>
                  <a:gd name="T7" fmla="*/ 584 h 637"/>
                  <a:gd name="T8" fmla="*/ 1048 w 1048"/>
                  <a:gd name="T9" fmla="*/ 504 h 637"/>
                  <a:gd name="T10" fmla="*/ 1048 w 1048"/>
                  <a:gd name="T11" fmla="*/ 0 h 637"/>
                  <a:gd name="T12" fmla="*/ 1048 w 1048"/>
                  <a:gd name="T13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8" h="637">
                    <a:moveTo>
                      <a:pt x="1048" y="0"/>
                    </a:moveTo>
                    <a:lnTo>
                      <a:pt x="0" y="0"/>
                    </a:lnTo>
                    <a:lnTo>
                      <a:pt x="0" y="584"/>
                    </a:lnTo>
                    <a:cubicBezTo>
                      <a:pt x="174" y="637"/>
                      <a:pt x="349" y="637"/>
                      <a:pt x="524" y="584"/>
                    </a:cubicBezTo>
                    <a:cubicBezTo>
                      <a:pt x="698" y="530"/>
                      <a:pt x="873" y="504"/>
                      <a:pt x="1048" y="504"/>
                    </a:cubicBezTo>
                    <a:lnTo>
                      <a:pt x="1048" y="0"/>
                    </a:lnTo>
                    <a:lnTo>
                      <a:pt x="104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1D5E7"/>
                  </a:gs>
                  <a:gs pos="100000">
                    <a:srgbClr val="A680B8"/>
                  </a:gs>
                </a:gsLst>
                <a:lin ang="5400000"/>
              </a:gradFill>
              <a:ln w="6172">
                <a:solidFill>
                  <a:srgbClr val="8856A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 sz="1400" i="1"/>
              </a:p>
            </p:txBody>
          </p:sp>
          <p:sp>
            <p:nvSpPr>
              <p:cNvPr id="110" name="Text Box 84"/>
              <p:cNvSpPr txBox="1">
                <a:spLocks noChangeArrowheads="1"/>
              </p:cNvSpPr>
              <p:nvPr/>
            </p:nvSpPr>
            <p:spPr bwMode="auto">
              <a:xfrm>
                <a:off x="545291" y="4022668"/>
                <a:ext cx="1132015" cy="800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eaLnBrk="1" hangingPunct="1"/>
                <a:r>
                  <a:rPr lang="en-US" altLang="zh-TW" sz="1300" i="1" dirty="0">
                    <a:solidFill>
                      <a:srgbClr val="000000"/>
                    </a:solidFill>
                  </a:rPr>
                  <a:t>Time Cost</a:t>
                </a:r>
              </a:p>
              <a:p>
                <a:pPr algn="ctr" eaLnBrk="1" hangingPunct="1"/>
                <a:r>
                  <a:rPr lang="en-US" altLang="zh-TW" sz="1300" i="1" dirty="0">
                    <a:solidFill>
                      <a:srgbClr val="000000"/>
                    </a:solidFill>
                  </a:rPr>
                  <a:t>Time </a:t>
                </a:r>
                <a:r>
                  <a:rPr lang="en-US" altLang="zh-TW" sz="1300" i="1" dirty="0" smtClean="0">
                    <a:solidFill>
                      <a:srgbClr val="000000"/>
                    </a:solidFill>
                  </a:rPr>
                  <a:t>from </a:t>
                </a:r>
                <a:r>
                  <a:rPr lang="en-US" altLang="zh-TW" sz="1300" i="1" dirty="0" err="1" smtClean="0">
                    <a:solidFill>
                      <a:srgbClr val="000000"/>
                    </a:solidFill>
                  </a:rPr>
                  <a:t>StopA</a:t>
                </a:r>
                <a:r>
                  <a:rPr lang="en-US" altLang="zh-TW" sz="13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TW" sz="1300" i="1" dirty="0">
                    <a:solidFill>
                      <a:srgbClr val="000000"/>
                    </a:solidFill>
                  </a:rPr>
                  <a:t>to </a:t>
                </a:r>
                <a:r>
                  <a:rPr lang="en-US" altLang="zh-TW" sz="1300" i="1" dirty="0" err="1">
                    <a:solidFill>
                      <a:srgbClr val="000000"/>
                    </a:solidFill>
                  </a:rPr>
                  <a:t>StopB</a:t>
                </a:r>
                <a:endParaRPr lang="en-US" altLang="zh-TW" sz="1300" i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4" name="Freeform 12"/>
            <p:cNvSpPr>
              <a:spLocks/>
            </p:cNvSpPr>
            <p:nvPr/>
          </p:nvSpPr>
          <p:spPr bwMode="auto">
            <a:xfrm>
              <a:off x="406991" y="2831309"/>
              <a:ext cx="822048" cy="992331"/>
            </a:xfrm>
            <a:custGeom>
              <a:avLst/>
              <a:gdLst>
                <a:gd name="T0" fmla="*/ 800 w 800"/>
                <a:gd name="T1" fmla="*/ 0 h 637"/>
                <a:gd name="T2" fmla="*/ 0 w 800"/>
                <a:gd name="T3" fmla="*/ 0 h 637"/>
                <a:gd name="T4" fmla="*/ 0 w 800"/>
                <a:gd name="T5" fmla="*/ 584 h 637"/>
                <a:gd name="T6" fmla="*/ 400 w 800"/>
                <a:gd name="T7" fmla="*/ 584 h 637"/>
                <a:gd name="T8" fmla="*/ 800 w 800"/>
                <a:gd name="T9" fmla="*/ 504 h 637"/>
                <a:gd name="T10" fmla="*/ 800 w 800"/>
                <a:gd name="T11" fmla="*/ 0 h 637"/>
                <a:gd name="T12" fmla="*/ 800 w 800"/>
                <a:gd name="T1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637">
                  <a:moveTo>
                    <a:pt x="800" y="0"/>
                  </a:moveTo>
                  <a:lnTo>
                    <a:pt x="0" y="0"/>
                  </a:lnTo>
                  <a:lnTo>
                    <a:pt x="0" y="584"/>
                  </a:lnTo>
                  <a:cubicBezTo>
                    <a:pt x="133" y="637"/>
                    <a:pt x="266" y="637"/>
                    <a:pt x="400" y="584"/>
                  </a:cubicBezTo>
                  <a:cubicBezTo>
                    <a:pt x="533" y="530"/>
                    <a:pt x="666" y="504"/>
                    <a:pt x="800" y="504"/>
                  </a:cubicBez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gradFill rotWithShape="0">
              <a:gsLst>
                <a:gs pos="0">
                  <a:srgbClr val="E1D5E7"/>
                </a:gs>
                <a:gs pos="100000">
                  <a:srgbClr val="A680B8"/>
                </a:gs>
              </a:gsLst>
              <a:lin ang="5400000"/>
            </a:gradFill>
            <a:ln w="6172">
              <a:solidFill>
                <a:srgbClr val="8856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400" i="1"/>
            </a:p>
          </p:txBody>
        </p:sp>
        <p:sp>
          <p:nvSpPr>
            <p:cNvPr id="115" name="Text Box 13"/>
            <p:cNvSpPr txBox="1">
              <a:spLocks noChangeArrowheads="1"/>
            </p:cNvSpPr>
            <p:nvPr/>
          </p:nvSpPr>
          <p:spPr bwMode="auto">
            <a:xfrm>
              <a:off x="402283" y="2935177"/>
              <a:ext cx="739631" cy="430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400" i="1" dirty="0">
                  <a:solidFill>
                    <a:srgbClr val="000000"/>
                  </a:solidFill>
                </a:rPr>
                <a:t>Stop Info</a:t>
              </a:r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406991" y="1688878"/>
              <a:ext cx="822048" cy="995608"/>
            </a:xfrm>
            <a:custGeom>
              <a:avLst/>
              <a:gdLst>
                <a:gd name="T0" fmla="*/ 800 w 800"/>
                <a:gd name="T1" fmla="*/ 0 h 637"/>
                <a:gd name="T2" fmla="*/ 0 w 800"/>
                <a:gd name="T3" fmla="*/ 0 h 637"/>
                <a:gd name="T4" fmla="*/ 0 w 800"/>
                <a:gd name="T5" fmla="*/ 584 h 637"/>
                <a:gd name="T6" fmla="*/ 400 w 800"/>
                <a:gd name="T7" fmla="*/ 584 h 637"/>
                <a:gd name="T8" fmla="*/ 800 w 800"/>
                <a:gd name="T9" fmla="*/ 504 h 637"/>
                <a:gd name="T10" fmla="*/ 800 w 800"/>
                <a:gd name="T11" fmla="*/ 0 h 637"/>
                <a:gd name="T12" fmla="*/ 800 w 800"/>
                <a:gd name="T13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0" h="637">
                  <a:moveTo>
                    <a:pt x="800" y="0"/>
                  </a:moveTo>
                  <a:lnTo>
                    <a:pt x="0" y="0"/>
                  </a:lnTo>
                  <a:lnTo>
                    <a:pt x="0" y="584"/>
                  </a:lnTo>
                  <a:cubicBezTo>
                    <a:pt x="133" y="637"/>
                    <a:pt x="266" y="637"/>
                    <a:pt x="400" y="584"/>
                  </a:cubicBezTo>
                  <a:cubicBezTo>
                    <a:pt x="533" y="530"/>
                    <a:pt x="666" y="504"/>
                    <a:pt x="800" y="504"/>
                  </a:cubicBezTo>
                  <a:lnTo>
                    <a:pt x="800" y="0"/>
                  </a:lnTo>
                  <a:lnTo>
                    <a:pt x="800" y="0"/>
                  </a:lnTo>
                  <a:close/>
                </a:path>
              </a:pathLst>
            </a:custGeom>
            <a:gradFill rotWithShape="0">
              <a:gsLst>
                <a:gs pos="0">
                  <a:srgbClr val="E1D5E7"/>
                </a:gs>
                <a:gs pos="100000">
                  <a:srgbClr val="A680B8"/>
                </a:gs>
              </a:gsLst>
              <a:lin ang="5400000"/>
            </a:gradFill>
            <a:ln w="6172">
              <a:solidFill>
                <a:srgbClr val="8856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400" i="1"/>
            </a:p>
          </p:txBody>
        </p:sp>
        <p:sp>
          <p:nvSpPr>
            <p:cNvPr id="117" name="Text Box 9"/>
            <p:cNvSpPr txBox="1">
              <a:spLocks noChangeArrowheads="1"/>
            </p:cNvSpPr>
            <p:nvPr/>
          </p:nvSpPr>
          <p:spPr bwMode="auto">
            <a:xfrm>
              <a:off x="469741" y="1805842"/>
              <a:ext cx="739631" cy="430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r>
                <a:rPr lang="en-US" altLang="zh-TW" sz="1400" i="1" dirty="0">
                  <a:solidFill>
                    <a:srgbClr val="000000"/>
                  </a:solidFill>
                </a:rPr>
                <a:t>Route Info</a:t>
              </a:r>
            </a:p>
          </p:txBody>
        </p:sp>
      </p:grpSp>
      <p:sp>
        <p:nvSpPr>
          <p:cNvPr id="67" name="矩形 66"/>
          <p:cNvSpPr/>
          <p:nvPr/>
        </p:nvSpPr>
        <p:spPr bwMode="auto">
          <a:xfrm>
            <a:off x="274161" y="1262431"/>
            <a:ext cx="1329638" cy="3546584"/>
          </a:xfrm>
          <a:prstGeom prst="rect">
            <a:avLst/>
          </a:prstGeom>
          <a:solidFill>
            <a:schemeClr val="lt1">
              <a:alpha val="0"/>
            </a:schemeClr>
          </a:solidFill>
          <a:ln w="63500">
            <a:solidFill>
              <a:srgbClr val="CCCCFF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90034" y="5157192"/>
            <a:ext cx="1329638" cy="1433918"/>
          </a:xfrm>
          <a:prstGeom prst="rect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BECD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1" name="TextBox 13"/>
          <p:cNvSpPr txBox="1"/>
          <p:nvPr/>
        </p:nvSpPr>
        <p:spPr>
          <a:xfrm>
            <a:off x="248432" y="792663"/>
            <a:ext cx="1803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8137B7"/>
                </a:solidFill>
              </a:rPr>
              <a:t>Static Info.</a:t>
            </a:r>
            <a:endParaRPr lang="en-US" sz="2200" dirty="0">
              <a:solidFill>
                <a:srgbClr val="8137B7"/>
              </a:solidFill>
            </a:endParaRPr>
          </a:p>
        </p:txBody>
      </p:sp>
      <p:sp>
        <p:nvSpPr>
          <p:cNvPr id="118" name="TextBox 13"/>
          <p:cNvSpPr txBox="1"/>
          <p:nvPr/>
        </p:nvSpPr>
        <p:spPr>
          <a:xfrm>
            <a:off x="37179" y="4727980"/>
            <a:ext cx="2158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2C66"/>
                </a:solidFill>
              </a:rPr>
              <a:t>Dynamic Info.</a:t>
            </a:r>
            <a:endParaRPr lang="en-US" sz="2200" dirty="0">
              <a:solidFill>
                <a:srgbClr val="FF2C66"/>
              </a:solidFill>
            </a:endParaRPr>
          </a:p>
        </p:txBody>
      </p:sp>
      <p:sp>
        <p:nvSpPr>
          <p:cNvPr id="119" name="Text Box 11"/>
          <p:cNvSpPr txBox="1">
            <a:spLocks noChangeArrowheads="1"/>
          </p:cNvSpPr>
          <p:nvPr/>
        </p:nvSpPr>
        <p:spPr bwMode="auto">
          <a:xfrm>
            <a:off x="4740284" y="5932437"/>
            <a:ext cx="381093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TW" sz="1800" i="1" dirty="0">
                <a:solidFill>
                  <a:schemeClr val="tx2"/>
                </a:solidFill>
              </a:rPr>
              <a:t>Dr.T</a:t>
            </a:r>
            <a:r>
              <a:rPr lang="zh-TW" altLang="en-US" sz="1800" i="1" dirty="0">
                <a:solidFill>
                  <a:schemeClr val="tx2"/>
                </a:solidFill>
              </a:rPr>
              <a:t>：</a:t>
            </a:r>
            <a:r>
              <a:rPr lang="en-US" altLang="zh-TW" sz="1800" i="1" dirty="0">
                <a:solidFill>
                  <a:schemeClr val="tx2"/>
                </a:solidFill>
              </a:rPr>
              <a:t>an itinerary planning advisor 
</a:t>
            </a:r>
          </a:p>
        </p:txBody>
      </p:sp>
      <p:grpSp>
        <p:nvGrpSpPr>
          <p:cNvPr id="120" name="群組 119"/>
          <p:cNvGrpSpPr/>
          <p:nvPr/>
        </p:nvGrpSpPr>
        <p:grpSpPr>
          <a:xfrm>
            <a:off x="6588224" y="1031836"/>
            <a:ext cx="688877" cy="1100542"/>
            <a:chOff x="3684588" y="3097213"/>
            <a:chExt cx="398462" cy="904875"/>
          </a:xfrm>
        </p:grpSpPr>
        <p:sp>
          <p:nvSpPr>
            <p:cNvPr id="121" name="Freeform 178"/>
            <p:cNvSpPr>
              <a:spLocks/>
            </p:cNvSpPr>
            <p:nvPr/>
          </p:nvSpPr>
          <p:spPr bwMode="auto">
            <a:xfrm>
              <a:off x="3703638" y="3240088"/>
              <a:ext cx="77787" cy="79375"/>
            </a:xfrm>
            <a:custGeom>
              <a:avLst/>
              <a:gdLst>
                <a:gd name="T0" fmla="*/ 0 w 100"/>
                <a:gd name="T1" fmla="*/ 51 h 102"/>
                <a:gd name="T2" fmla="*/ 50 w 100"/>
                <a:gd name="T3" fmla="*/ 0 h 102"/>
                <a:gd name="T4" fmla="*/ 100 w 100"/>
                <a:gd name="T5" fmla="*/ 51 h 102"/>
                <a:gd name="T6" fmla="*/ 50 w 100"/>
                <a:gd name="T7" fmla="*/ 102 h 102"/>
                <a:gd name="T8" fmla="*/ 0 w 100"/>
                <a:gd name="T9" fmla="*/ 51 h 102"/>
                <a:gd name="T10" fmla="*/ 0 w 100"/>
                <a:gd name="T11" fmla="*/ 51 h 102"/>
                <a:gd name="T12" fmla="*/ 0 w 100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2">
                  <a:moveTo>
                    <a:pt x="0" y="51"/>
                  </a:moveTo>
                  <a:cubicBezTo>
                    <a:pt x="0" y="17"/>
                    <a:pt x="16" y="0"/>
                    <a:pt x="50" y="0"/>
                  </a:cubicBezTo>
                  <a:cubicBezTo>
                    <a:pt x="83" y="0"/>
                    <a:pt x="100" y="17"/>
                    <a:pt x="100" y="51"/>
                  </a:cubicBezTo>
                  <a:cubicBezTo>
                    <a:pt x="100" y="85"/>
                    <a:pt x="83" y="102"/>
                    <a:pt x="50" y="102"/>
                  </a:cubicBezTo>
                  <a:cubicBezTo>
                    <a:pt x="16" y="102"/>
                    <a:pt x="0" y="85"/>
                    <a:pt x="0" y="51"/>
                  </a:cubicBez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gradFill rotWithShape="0">
              <a:gsLst>
                <a:gs pos="0">
                  <a:srgbClr val="FFFFF0"/>
                </a:gs>
                <a:gs pos="100000">
                  <a:srgbClr val="FFD0A2"/>
                </a:gs>
              </a:gsLst>
              <a:path path="rect">
                <a:fillToRect l="50000" t="50000" r="50000" b="50000"/>
              </a:path>
            </a:gradFill>
            <a:ln w="6172">
              <a:solidFill>
                <a:srgbClr val="FFD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2" name="Freeform 179"/>
            <p:cNvSpPr>
              <a:spLocks/>
            </p:cNvSpPr>
            <p:nvPr/>
          </p:nvSpPr>
          <p:spPr bwMode="auto">
            <a:xfrm>
              <a:off x="4005263" y="3240088"/>
              <a:ext cx="77787" cy="79375"/>
            </a:xfrm>
            <a:custGeom>
              <a:avLst/>
              <a:gdLst>
                <a:gd name="T0" fmla="*/ 0 w 100"/>
                <a:gd name="T1" fmla="*/ 51 h 102"/>
                <a:gd name="T2" fmla="*/ 50 w 100"/>
                <a:gd name="T3" fmla="*/ 0 h 102"/>
                <a:gd name="T4" fmla="*/ 100 w 100"/>
                <a:gd name="T5" fmla="*/ 51 h 102"/>
                <a:gd name="T6" fmla="*/ 50 w 100"/>
                <a:gd name="T7" fmla="*/ 102 h 102"/>
                <a:gd name="T8" fmla="*/ 0 w 100"/>
                <a:gd name="T9" fmla="*/ 51 h 102"/>
                <a:gd name="T10" fmla="*/ 0 w 100"/>
                <a:gd name="T11" fmla="*/ 51 h 102"/>
                <a:gd name="T12" fmla="*/ 0 w 100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2">
                  <a:moveTo>
                    <a:pt x="0" y="51"/>
                  </a:moveTo>
                  <a:cubicBezTo>
                    <a:pt x="0" y="17"/>
                    <a:pt x="16" y="0"/>
                    <a:pt x="50" y="0"/>
                  </a:cubicBezTo>
                  <a:cubicBezTo>
                    <a:pt x="83" y="0"/>
                    <a:pt x="100" y="17"/>
                    <a:pt x="100" y="51"/>
                  </a:cubicBezTo>
                  <a:cubicBezTo>
                    <a:pt x="100" y="85"/>
                    <a:pt x="83" y="102"/>
                    <a:pt x="50" y="102"/>
                  </a:cubicBezTo>
                  <a:cubicBezTo>
                    <a:pt x="16" y="102"/>
                    <a:pt x="0" y="85"/>
                    <a:pt x="0" y="51"/>
                  </a:cubicBez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gradFill rotWithShape="0">
              <a:gsLst>
                <a:gs pos="0">
                  <a:srgbClr val="FFFFF0"/>
                </a:gs>
                <a:gs pos="100000">
                  <a:srgbClr val="FFD0A2"/>
                </a:gs>
              </a:gsLst>
              <a:path path="rect">
                <a:fillToRect l="50000" t="50000" r="50000" b="50000"/>
              </a:path>
            </a:gradFill>
            <a:ln w="6172">
              <a:solidFill>
                <a:srgbClr val="FFD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" name="Freeform 180"/>
            <p:cNvSpPr>
              <a:spLocks/>
            </p:cNvSpPr>
            <p:nvPr/>
          </p:nvSpPr>
          <p:spPr bwMode="auto">
            <a:xfrm>
              <a:off x="3762375" y="3365500"/>
              <a:ext cx="268288" cy="192088"/>
            </a:xfrm>
            <a:custGeom>
              <a:avLst/>
              <a:gdLst>
                <a:gd name="T0" fmla="*/ 0 w 347"/>
                <a:gd name="T1" fmla="*/ 176 h 250"/>
                <a:gd name="T2" fmla="*/ 50 w 347"/>
                <a:gd name="T3" fmla="*/ 51 h 250"/>
                <a:gd name="T4" fmla="*/ 173 w 347"/>
                <a:gd name="T5" fmla="*/ 0 h 250"/>
                <a:gd name="T6" fmla="*/ 296 w 347"/>
                <a:gd name="T7" fmla="*/ 51 h 250"/>
                <a:gd name="T8" fmla="*/ 347 w 347"/>
                <a:gd name="T9" fmla="*/ 176 h 250"/>
                <a:gd name="T10" fmla="*/ 293 w 347"/>
                <a:gd name="T11" fmla="*/ 231 h 250"/>
                <a:gd name="T12" fmla="*/ 173 w 347"/>
                <a:gd name="T13" fmla="*/ 250 h 250"/>
                <a:gd name="T14" fmla="*/ 54 w 347"/>
                <a:gd name="T15" fmla="*/ 231 h 250"/>
                <a:gd name="T16" fmla="*/ 0 w 347"/>
                <a:gd name="T17" fmla="*/ 176 h 250"/>
                <a:gd name="T18" fmla="*/ 0 w 347"/>
                <a:gd name="T19" fmla="*/ 176 h 250"/>
                <a:gd name="T20" fmla="*/ 0 w 347"/>
                <a:gd name="T21" fmla="*/ 17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250">
                  <a:moveTo>
                    <a:pt x="0" y="176"/>
                  </a:moveTo>
                  <a:cubicBezTo>
                    <a:pt x="0" y="128"/>
                    <a:pt x="16" y="86"/>
                    <a:pt x="50" y="51"/>
                  </a:cubicBezTo>
                  <a:cubicBezTo>
                    <a:pt x="84" y="17"/>
                    <a:pt x="125" y="0"/>
                    <a:pt x="173" y="0"/>
                  </a:cubicBezTo>
                  <a:cubicBezTo>
                    <a:pt x="221" y="0"/>
                    <a:pt x="262" y="17"/>
                    <a:pt x="296" y="51"/>
                  </a:cubicBezTo>
                  <a:cubicBezTo>
                    <a:pt x="330" y="86"/>
                    <a:pt x="347" y="128"/>
                    <a:pt x="347" y="176"/>
                  </a:cubicBezTo>
                  <a:cubicBezTo>
                    <a:pt x="347" y="199"/>
                    <a:pt x="329" y="218"/>
                    <a:pt x="293" y="231"/>
                  </a:cubicBezTo>
                  <a:cubicBezTo>
                    <a:pt x="260" y="244"/>
                    <a:pt x="220" y="250"/>
                    <a:pt x="173" y="250"/>
                  </a:cubicBezTo>
                  <a:cubicBezTo>
                    <a:pt x="126" y="250"/>
                    <a:pt x="86" y="244"/>
                    <a:pt x="54" y="231"/>
                  </a:cubicBezTo>
                  <a:cubicBezTo>
                    <a:pt x="18" y="218"/>
                    <a:pt x="0" y="199"/>
                    <a:pt x="0" y="176"/>
                  </a:cubicBezTo>
                  <a:lnTo>
                    <a:pt x="0" y="176"/>
                  </a:lnTo>
                  <a:lnTo>
                    <a:pt x="0" y="176"/>
                  </a:lnTo>
                  <a:close/>
                </a:path>
              </a:pathLst>
            </a:custGeom>
            <a:gradFill rotWithShape="0">
              <a:gsLst>
                <a:gs pos="0">
                  <a:srgbClr val="2E98C4"/>
                </a:gs>
                <a:gs pos="100000">
                  <a:srgbClr val="1D67AC"/>
                </a:gs>
              </a:gsLst>
              <a:path path="rect">
                <a:fillToRect l="50000" t="50000" r="50000" b="50000"/>
              </a:path>
            </a:gradFill>
            <a:ln w="6172">
              <a:solidFill>
                <a:srgbClr val="3366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4" name="Freeform 181"/>
            <p:cNvSpPr>
              <a:spLocks noChangeArrowheads="1"/>
            </p:cNvSpPr>
            <p:nvPr/>
          </p:nvSpPr>
          <p:spPr bwMode="auto">
            <a:xfrm>
              <a:off x="3917950" y="3438525"/>
              <a:ext cx="96838" cy="100013"/>
            </a:xfrm>
            <a:custGeom>
              <a:avLst/>
              <a:gdLst>
                <a:gd name="T0" fmla="*/ 100 w 127"/>
                <a:gd name="T1" fmla="*/ 0 h 131"/>
                <a:gd name="T2" fmla="*/ 114 w 127"/>
                <a:gd name="T3" fmla="*/ 30 h 131"/>
                <a:gd name="T4" fmla="*/ 125 w 127"/>
                <a:gd name="T5" fmla="*/ 77 h 131"/>
                <a:gd name="T6" fmla="*/ 91 w 127"/>
                <a:gd name="T7" fmla="*/ 113 h 131"/>
                <a:gd name="T8" fmla="*/ 0 w 127"/>
                <a:gd name="T9" fmla="*/ 128 h 131"/>
                <a:gd name="T10" fmla="*/ 31 w 127"/>
                <a:gd name="T11" fmla="*/ 120 h 131"/>
                <a:gd name="T12" fmla="*/ 88 w 127"/>
                <a:gd name="T13" fmla="*/ 90 h 131"/>
                <a:gd name="T14" fmla="*/ 103 w 127"/>
                <a:gd name="T15" fmla="*/ 36 h 131"/>
                <a:gd name="T16" fmla="*/ 102 w 127"/>
                <a:gd name="T17" fmla="*/ 10 h 131"/>
                <a:gd name="T18" fmla="*/ 100 w 127"/>
                <a:gd name="T19" fmla="*/ 0 h 131"/>
                <a:gd name="T20" fmla="*/ 100 w 127"/>
                <a:gd name="T21" fmla="*/ 0 h 131"/>
                <a:gd name="T22" fmla="*/ 100 w 127"/>
                <a:gd name="T2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31">
                  <a:moveTo>
                    <a:pt x="100" y="0"/>
                  </a:moveTo>
                  <a:cubicBezTo>
                    <a:pt x="105" y="9"/>
                    <a:pt x="109" y="19"/>
                    <a:pt x="114" y="30"/>
                  </a:cubicBezTo>
                  <a:cubicBezTo>
                    <a:pt x="123" y="52"/>
                    <a:pt x="127" y="67"/>
                    <a:pt x="125" y="77"/>
                  </a:cubicBezTo>
                  <a:cubicBezTo>
                    <a:pt x="123" y="90"/>
                    <a:pt x="112" y="103"/>
                    <a:pt x="91" y="113"/>
                  </a:cubicBezTo>
                  <a:cubicBezTo>
                    <a:pt x="66" y="126"/>
                    <a:pt x="35" y="131"/>
                    <a:pt x="0" y="128"/>
                  </a:cubicBezTo>
                  <a:cubicBezTo>
                    <a:pt x="9" y="127"/>
                    <a:pt x="19" y="124"/>
                    <a:pt x="31" y="120"/>
                  </a:cubicBezTo>
                  <a:cubicBezTo>
                    <a:pt x="55" y="112"/>
                    <a:pt x="74" y="102"/>
                    <a:pt x="88" y="90"/>
                  </a:cubicBezTo>
                  <a:cubicBezTo>
                    <a:pt x="98" y="80"/>
                    <a:pt x="103" y="62"/>
                    <a:pt x="103" y="36"/>
                  </a:cubicBezTo>
                  <a:cubicBezTo>
                    <a:pt x="103" y="28"/>
                    <a:pt x="103" y="19"/>
                    <a:pt x="102" y="10"/>
                  </a:cubicBezTo>
                  <a:cubicBezTo>
                    <a:pt x="101" y="6"/>
                    <a:pt x="101" y="2"/>
                    <a:pt x="100" y="0"/>
                  </a:cubicBez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E98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6172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" name="Freeform 182"/>
            <p:cNvSpPr>
              <a:spLocks/>
            </p:cNvSpPr>
            <p:nvPr/>
          </p:nvSpPr>
          <p:spPr bwMode="auto">
            <a:xfrm>
              <a:off x="3814763" y="3335338"/>
              <a:ext cx="158750" cy="128587"/>
            </a:xfrm>
            <a:custGeom>
              <a:avLst/>
              <a:gdLst>
                <a:gd name="T0" fmla="*/ 206 w 207"/>
                <a:gd name="T1" fmla="*/ 70 h 167"/>
                <a:gd name="T2" fmla="*/ 144 w 207"/>
                <a:gd name="T3" fmla="*/ 43 h 167"/>
                <a:gd name="T4" fmla="*/ 167 w 207"/>
                <a:gd name="T5" fmla="*/ 0 h 167"/>
                <a:gd name="T6" fmla="*/ 106 w 207"/>
                <a:gd name="T7" fmla="*/ 26 h 167"/>
                <a:gd name="T8" fmla="*/ 45 w 207"/>
                <a:gd name="T9" fmla="*/ 0 h 167"/>
                <a:gd name="T10" fmla="*/ 68 w 207"/>
                <a:gd name="T11" fmla="*/ 43 h 167"/>
                <a:gd name="T12" fmla="*/ 7 w 207"/>
                <a:gd name="T13" fmla="*/ 70 h 167"/>
                <a:gd name="T14" fmla="*/ 2 w 207"/>
                <a:gd name="T15" fmla="*/ 84 h 167"/>
                <a:gd name="T16" fmla="*/ 1 w 207"/>
                <a:gd name="T17" fmla="*/ 105 h 167"/>
                <a:gd name="T18" fmla="*/ 79 w 207"/>
                <a:gd name="T19" fmla="*/ 167 h 167"/>
                <a:gd name="T20" fmla="*/ 106 w 207"/>
                <a:gd name="T21" fmla="*/ 115 h 167"/>
                <a:gd name="T22" fmla="*/ 134 w 207"/>
                <a:gd name="T23" fmla="*/ 167 h 167"/>
                <a:gd name="T24" fmla="*/ 200 w 207"/>
                <a:gd name="T25" fmla="*/ 105 h 167"/>
                <a:gd name="T26" fmla="*/ 206 w 207"/>
                <a:gd name="T27" fmla="*/ 70 h 167"/>
                <a:gd name="T28" fmla="*/ 206 w 207"/>
                <a:gd name="T29" fmla="*/ 70 h 167"/>
                <a:gd name="T30" fmla="*/ 206 w 207"/>
                <a:gd name="T31" fmla="*/ 7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7" h="167">
                  <a:moveTo>
                    <a:pt x="206" y="70"/>
                  </a:moveTo>
                  <a:lnTo>
                    <a:pt x="144" y="43"/>
                  </a:lnTo>
                  <a:lnTo>
                    <a:pt x="167" y="0"/>
                  </a:lnTo>
                  <a:lnTo>
                    <a:pt x="106" y="26"/>
                  </a:lnTo>
                  <a:lnTo>
                    <a:pt x="45" y="0"/>
                  </a:lnTo>
                  <a:lnTo>
                    <a:pt x="68" y="43"/>
                  </a:lnTo>
                  <a:lnTo>
                    <a:pt x="7" y="70"/>
                  </a:lnTo>
                  <a:cubicBezTo>
                    <a:pt x="7" y="68"/>
                    <a:pt x="5" y="73"/>
                    <a:pt x="2" y="84"/>
                  </a:cubicBezTo>
                  <a:cubicBezTo>
                    <a:pt x="0" y="91"/>
                    <a:pt x="0" y="98"/>
                    <a:pt x="1" y="105"/>
                  </a:cubicBezTo>
                  <a:cubicBezTo>
                    <a:pt x="7" y="125"/>
                    <a:pt x="33" y="146"/>
                    <a:pt x="79" y="167"/>
                  </a:cubicBezTo>
                  <a:lnTo>
                    <a:pt x="106" y="115"/>
                  </a:lnTo>
                  <a:lnTo>
                    <a:pt x="134" y="167"/>
                  </a:lnTo>
                  <a:cubicBezTo>
                    <a:pt x="167" y="151"/>
                    <a:pt x="189" y="131"/>
                    <a:pt x="200" y="105"/>
                  </a:cubicBezTo>
                  <a:cubicBezTo>
                    <a:pt x="205" y="92"/>
                    <a:pt x="207" y="80"/>
                    <a:pt x="206" y="70"/>
                  </a:cubicBezTo>
                  <a:lnTo>
                    <a:pt x="206" y="70"/>
                  </a:lnTo>
                  <a:lnTo>
                    <a:pt x="206" y="70"/>
                  </a:lnTo>
                  <a:close/>
                </a:path>
              </a:pathLst>
            </a:custGeom>
            <a:gradFill rotWithShape="0">
              <a:gsLst>
                <a:gs pos="0">
                  <a:srgbClr val="EAEAE9"/>
                </a:gs>
                <a:gs pos="100000">
                  <a:srgbClr val="FFFFFF"/>
                </a:gs>
              </a:gsLst>
              <a:lin ang="5400000"/>
            </a:gradFill>
            <a:ln w="6172">
              <a:solidFill>
                <a:srgbClr val="3366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6" name="Freeform 183"/>
            <p:cNvSpPr>
              <a:spLocks/>
            </p:cNvSpPr>
            <p:nvPr/>
          </p:nvSpPr>
          <p:spPr bwMode="auto">
            <a:xfrm>
              <a:off x="3743325" y="3101975"/>
              <a:ext cx="296863" cy="309563"/>
            </a:xfrm>
            <a:custGeom>
              <a:avLst/>
              <a:gdLst>
                <a:gd name="T0" fmla="*/ 0 w 386"/>
                <a:gd name="T1" fmla="*/ 200 h 400"/>
                <a:gd name="T2" fmla="*/ 56 w 386"/>
                <a:gd name="T3" fmla="*/ 58 h 400"/>
                <a:gd name="T4" fmla="*/ 193 w 386"/>
                <a:gd name="T5" fmla="*/ 0 h 400"/>
                <a:gd name="T6" fmla="*/ 329 w 386"/>
                <a:gd name="T7" fmla="*/ 58 h 400"/>
                <a:gd name="T8" fmla="*/ 386 w 386"/>
                <a:gd name="T9" fmla="*/ 200 h 400"/>
                <a:gd name="T10" fmla="*/ 329 w 386"/>
                <a:gd name="T11" fmla="*/ 341 h 400"/>
                <a:gd name="T12" fmla="*/ 193 w 386"/>
                <a:gd name="T13" fmla="*/ 400 h 400"/>
                <a:gd name="T14" fmla="*/ 56 w 386"/>
                <a:gd name="T15" fmla="*/ 341 h 400"/>
                <a:gd name="T16" fmla="*/ 0 w 386"/>
                <a:gd name="T17" fmla="*/ 200 h 400"/>
                <a:gd name="T18" fmla="*/ 0 w 386"/>
                <a:gd name="T19" fmla="*/ 200 h 400"/>
                <a:gd name="T20" fmla="*/ 0 w 386"/>
                <a:gd name="T21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400">
                  <a:moveTo>
                    <a:pt x="0" y="200"/>
                  </a:moveTo>
                  <a:cubicBezTo>
                    <a:pt x="0" y="144"/>
                    <a:pt x="18" y="97"/>
                    <a:pt x="56" y="58"/>
                  </a:cubicBezTo>
                  <a:cubicBezTo>
                    <a:pt x="94" y="19"/>
                    <a:pt x="139" y="0"/>
                    <a:pt x="193" y="0"/>
                  </a:cubicBezTo>
                  <a:cubicBezTo>
                    <a:pt x="246" y="0"/>
                    <a:pt x="292" y="19"/>
                    <a:pt x="329" y="58"/>
                  </a:cubicBezTo>
                  <a:cubicBezTo>
                    <a:pt x="367" y="97"/>
                    <a:pt x="386" y="144"/>
                    <a:pt x="386" y="200"/>
                  </a:cubicBezTo>
                  <a:cubicBezTo>
                    <a:pt x="386" y="255"/>
                    <a:pt x="367" y="302"/>
                    <a:pt x="329" y="341"/>
                  </a:cubicBezTo>
                  <a:cubicBezTo>
                    <a:pt x="292" y="380"/>
                    <a:pt x="246" y="400"/>
                    <a:pt x="193" y="400"/>
                  </a:cubicBezTo>
                  <a:cubicBezTo>
                    <a:pt x="139" y="400"/>
                    <a:pt x="94" y="380"/>
                    <a:pt x="56" y="341"/>
                  </a:cubicBezTo>
                  <a:cubicBezTo>
                    <a:pt x="18" y="302"/>
                    <a:pt x="0" y="255"/>
                    <a:pt x="0" y="200"/>
                  </a:cubicBezTo>
                  <a:lnTo>
                    <a:pt x="0" y="200"/>
                  </a:lnTo>
                  <a:lnTo>
                    <a:pt x="0" y="200"/>
                  </a:lnTo>
                  <a:close/>
                </a:path>
              </a:pathLst>
            </a:custGeom>
            <a:gradFill rotWithShape="0">
              <a:gsLst>
                <a:gs pos="0">
                  <a:srgbClr val="FFFFF0"/>
                </a:gs>
                <a:gs pos="100000">
                  <a:srgbClr val="FFD0A2"/>
                </a:gs>
              </a:gsLst>
              <a:path path="rect">
                <a:fillToRect l="50000" t="50000" r="50000" b="50000"/>
              </a:path>
            </a:gradFill>
            <a:ln w="6172">
              <a:solidFill>
                <a:srgbClr val="FFD0A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7" name="Freeform 184"/>
            <p:cNvSpPr>
              <a:spLocks noChangeArrowheads="1"/>
            </p:cNvSpPr>
            <p:nvPr/>
          </p:nvSpPr>
          <p:spPr bwMode="auto">
            <a:xfrm>
              <a:off x="3794125" y="3354388"/>
              <a:ext cx="182563" cy="50800"/>
            </a:xfrm>
            <a:custGeom>
              <a:avLst/>
              <a:gdLst>
                <a:gd name="T0" fmla="*/ 0 w 235"/>
                <a:gd name="T1" fmla="*/ 0 h 64"/>
                <a:gd name="T2" fmla="*/ 38 w 235"/>
                <a:gd name="T3" fmla="*/ 37 h 64"/>
                <a:gd name="T4" fmla="*/ 122 w 235"/>
                <a:gd name="T5" fmla="*/ 64 h 64"/>
                <a:gd name="T6" fmla="*/ 210 w 235"/>
                <a:gd name="T7" fmla="*/ 41 h 64"/>
                <a:gd name="T8" fmla="*/ 235 w 235"/>
                <a:gd name="T9" fmla="*/ 19 h 64"/>
                <a:gd name="T10" fmla="*/ 226 w 235"/>
                <a:gd name="T11" fmla="*/ 23 h 64"/>
                <a:gd name="T12" fmla="*/ 201 w 235"/>
                <a:gd name="T13" fmla="*/ 31 h 64"/>
                <a:gd name="T14" fmla="*/ 119 w 235"/>
                <a:gd name="T15" fmla="*/ 41 h 64"/>
                <a:gd name="T16" fmla="*/ 0 w 235"/>
                <a:gd name="T17" fmla="*/ 0 h 64"/>
                <a:gd name="T18" fmla="*/ 0 w 235"/>
                <a:gd name="T19" fmla="*/ 0 h 64"/>
                <a:gd name="T20" fmla="*/ 0 w 235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64">
                  <a:moveTo>
                    <a:pt x="0" y="0"/>
                  </a:moveTo>
                  <a:cubicBezTo>
                    <a:pt x="0" y="8"/>
                    <a:pt x="12" y="20"/>
                    <a:pt x="38" y="37"/>
                  </a:cubicBezTo>
                  <a:cubicBezTo>
                    <a:pt x="68" y="55"/>
                    <a:pt x="96" y="64"/>
                    <a:pt x="122" y="64"/>
                  </a:cubicBezTo>
                  <a:cubicBezTo>
                    <a:pt x="156" y="64"/>
                    <a:pt x="185" y="56"/>
                    <a:pt x="210" y="41"/>
                  </a:cubicBezTo>
                  <a:cubicBezTo>
                    <a:pt x="222" y="34"/>
                    <a:pt x="230" y="26"/>
                    <a:pt x="235" y="19"/>
                  </a:cubicBezTo>
                  <a:cubicBezTo>
                    <a:pt x="233" y="20"/>
                    <a:pt x="230" y="21"/>
                    <a:pt x="226" y="23"/>
                  </a:cubicBezTo>
                  <a:cubicBezTo>
                    <a:pt x="218" y="26"/>
                    <a:pt x="210" y="29"/>
                    <a:pt x="201" y="31"/>
                  </a:cubicBezTo>
                  <a:cubicBezTo>
                    <a:pt x="173" y="39"/>
                    <a:pt x="145" y="43"/>
                    <a:pt x="119" y="41"/>
                  </a:cubicBezTo>
                  <a:cubicBezTo>
                    <a:pt x="83" y="40"/>
                    <a:pt x="44" y="26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6172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8" name="Freeform 185"/>
            <p:cNvSpPr>
              <a:spLocks/>
            </p:cNvSpPr>
            <p:nvPr/>
          </p:nvSpPr>
          <p:spPr bwMode="auto">
            <a:xfrm>
              <a:off x="3743325" y="3097213"/>
              <a:ext cx="296863" cy="152400"/>
            </a:xfrm>
            <a:custGeom>
              <a:avLst/>
              <a:gdLst>
                <a:gd name="T0" fmla="*/ 192 w 386"/>
                <a:gd name="T1" fmla="*/ 0 h 197"/>
                <a:gd name="T2" fmla="*/ 59 w 386"/>
                <a:gd name="T3" fmla="*/ 53 h 197"/>
                <a:gd name="T4" fmla="*/ 0 w 386"/>
                <a:gd name="T5" fmla="*/ 184 h 197"/>
                <a:gd name="T6" fmla="*/ 36 w 386"/>
                <a:gd name="T7" fmla="*/ 176 h 197"/>
                <a:gd name="T8" fmla="*/ 108 w 386"/>
                <a:gd name="T9" fmla="*/ 153 h 197"/>
                <a:gd name="T10" fmla="*/ 191 w 386"/>
                <a:gd name="T11" fmla="*/ 114 h 197"/>
                <a:gd name="T12" fmla="*/ 263 w 386"/>
                <a:gd name="T13" fmla="*/ 56 h 197"/>
                <a:gd name="T14" fmla="*/ 268 w 386"/>
                <a:gd name="T15" fmla="*/ 75 h 197"/>
                <a:gd name="T16" fmla="*/ 287 w 386"/>
                <a:gd name="T17" fmla="*/ 119 h 197"/>
                <a:gd name="T18" fmla="*/ 324 w 386"/>
                <a:gd name="T19" fmla="*/ 167 h 197"/>
                <a:gd name="T20" fmla="*/ 384 w 386"/>
                <a:gd name="T21" fmla="*/ 197 h 197"/>
                <a:gd name="T22" fmla="*/ 328 w 386"/>
                <a:gd name="T23" fmla="*/ 57 h 197"/>
                <a:gd name="T24" fmla="*/ 192 w 386"/>
                <a:gd name="T25" fmla="*/ 0 h 197"/>
                <a:gd name="T26" fmla="*/ 192 w 386"/>
                <a:gd name="T27" fmla="*/ 0 h 197"/>
                <a:gd name="T28" fmla="*/ 192 w 386"/>
                <a:gd name="T2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" h="197">
                  <a:moveTo>
                    <a:pt x="192" y="0"/>
                  </a:moveTo>
                  <a:cubicBezTo>
                    <a:pt x="141" y="0"/>
                    <a:pt x="97" y="17"/>
                    <a:pt x="59" y="53"/>
                  </a:cubicBezTo>
                  <a:cubicBezTo>
                    <a:pt x="20" y="89"/>
                    <a:pt x="0" y="133"/>
                    <a:pt x="0" y="184"/>
                  </a:cubicBezTo>
                  <a:cubicBezTo>
                    <a:pt x="10" y="182"/>
                    <a:pt x="22" y="180"/>
                    <a:pt x="36" y="176"/>
                  </a:cubicBezTo>
                  <a:cubicBezTo>
                    <a:pt x="61" y="169"/>
                    <a:pt x="85" y="162"/>
                    <a:pt x="108" y="153"/>
                  </a:cubicBezTo>
                  <a:cubicBezTo>
                    <a:pt x="139" y="141"/>
                    <a:pt x="167" y="128"/>
                    <a:pt x="191" y="114"/>
                  </a:cubicBezTo>
                  <a:cubicBezTo>
                    <a:pt x="221" y="96"/>
                    <a:pt x="245" y="77"/>
                    <a:pt x="263" y="56"/>
                  </a:cubicBezTo>
                  <a:cubicBezTo>
                    <a:pt x="264" y="61"/>
                    <a:pt x="265" y="67"/>
                    <a:pt x="268" y="75"/>
                  </a:cubicBezTo>
                  <a:cubicBezTo>
                    <a:pt x="273" y="91"/>
                    <a:pt x="279" y="106"/>
                    <a:pt x="287" y="119"/>
                  </a:cubicBezTo>
                  <a:cubicBezTo>
                    <a:pt x="297" y="138"/>
                    <a:pt x="310" y="154"/>
                    <a:pt x="324" y="167"/>
                  </a:cubicBezTo>
                  <a:cubicBezTo>
                    <a:pt x="342" y="183"/>
                    <a:pt x="362" y="193"/>
                    <a:pt x="384" y="197"/>
                  </a:cubicBezTo>
                  <a:cubicBezTo>
                    <a:pt x="386" y="143"/>
                    <a:pt x="367" y="97"/>
                    <a:pt x="328" y="57"/>
                  </a:cubicBezTo>
                  <a:cubicBezTo>
                    <a:pt x="289" y="19"/>
                    <a:pt x="244" y="0"/>
                    <a:pt x="192" y="0"/>
                  </a:cubicBezTo>
                  <a:lnTo>
                    <a:pt x="192" y="0"/>
                  </a:lnTo>
                  <a:lnTo>
                    <a:pt x="1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3BE58"/>
                </a:gs>
                <a:gs pos="100000">
                  <a:srgbClr val="D27511"/>
                </a:gs>
              </a:gsLst>
              <a:path path="rect">
                <a:fillToRect l="50000" t="50000" r="50000" b="50000"/>
              </a:path>
            </a:gradFill>
            <a:ln w="6172">
              <a:solidFill>
                <a:srgbClr val="CC99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9" name="Freeform 186"/>
            <p:cNvSpPr>
              <a:spLocks/>
            </p:cNvSpPr>
            <p:nvPr/>
          </p:nvSpPr>
          <p:spPr bwMode="auto">
            <a:xfrm>
              <a:off x="3684588" y="3178175"/>
              <a:ext cx="125412" cy="60325"/>
            </a:xfrm>
            <a:custGeom>
              <a:avLst/>
              <a:gdLst>
                <a:gd name="T0" fmla="*/ 163 w 163"/>
                <a:gd name="T1" fmla="*/ 54 h 84"/>
                <a:gd name="T2" fmla="*/ 143 w 163"/>
                <a:gd name="T3" fmla="*/ 63 h 84"/>
                <a:gd name="T4" fmla="*/ 96 w 163"/>
                <a:gd name="T5" fmla="*/ 76 h 84"/>
                <a:gd name="T6" fmla="*/ 0 w 163"/>
                <a:gd name="T7" fmla="*/ 41 h 84"/>
                <a:gd name="T8" fmla="*/ 11 w 163"/>
                <a:gd name="T9" fmla="*/ 44 h 84"/>
                <a:gd name="T10" fmla="*/ 39 w 163"/>
                <a:gd name="T11" fmla="*/ 45 h 84"/>
                <a:gd name="T12" fmla="*/ 111 w 163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84">
                  <a:moveTo>
                    <a:pt x="163" y="54"/>
                  </a:moveTo>
                  <a:cubicBezTo>
                    <a:pt x="158" y="57"/>
                    <a:pt x="151" y="60"/>
                    <a:pt x="143" y="63"/>
                  </a:cubicBezTo>
                  <a:cubicBezTo>
                    <a:pt x="127" y="69"/>
                    <a:pt x="111" y="74"/>
                    <a:pt x="96" y="76"/>
                  </a:cubicBezTo>
                  <a:cubicBezTo>
                    <a:pt x="48" y="84"/>
                    <a:pt x="16" y="73"/>
                    <a:pt x="0" y="41"/>
                  </a:cubicBezTo>
                  <a:cubicBezTo>
                    <a:pt x="2" y="42"/>
                    <a:pt x="6" y="43"/>
                    <a:pt x="11" y="44"/>
                  </a:cubicBezTo>
                  <a:cubicBezTo>
                    <a:pt x="20" y="46"/>
                    <a:pt x="30" y="46"/>
                    <a:pt x="39" y="45"/>
                  </a:cubicBezTo>
                  <a:cubicBezTo>
                    <a:pt x="69" y="42"/>
                    <a:pt x="93" y="27"/>
                    <a:pt x="111" y="0"/>
                  </a:cubicBezTo>
                </a:path>
              </a:pathLst>
            </a:custGeom>
            <a:solidFill>
              <a:srgbClr val="D3750F"/>
            </a:solidFill>
            <a:ln w="6172">
              <a:solidFill>
                <a:srgbClr val="CC99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0" name="Freeform 187"/>
            <p:cNvSpPr>
              <a:spLocks/>
            </p:cNvSpPr>
            <p:nvPr/>
          </p:nvSpPr>
          <p:spPr bwMode="auto">
            <a:xfrm>
              <a:off x="3781425" y="3230563"/>
              <a:ext cx="96838" cy="58737"/>
            </a:xfrm>
            <a:custGeom>
              <a:avLst/>
              <a:gdLst>
                <a:gd name="T0" fmla="*/ 15 w 125"/>
                <a:gd name="T1" fmla="*/ 0 h 77"/>
                <a:gd name="T2" fmla="*/ 110 w 125"/>
                <a:gd name="T3" fmla="*/ 0 h 77"/>
                <a:gd name="T4" fmla="*/ 125 w 125"/>
                <a:gd name="T5" fmla="*/ 15 h 77"/>
                <a:gd name="T6" fmla="*/ 125 w 125"/>
                <a:gd name="T7" fmla="*/ 61 h 77"/>
                <a:gd name="T8" fmla="*/ 110 w 125"/>
                <a:gd name="T9" fmla="*/ 77 h 77"/>
                <a:gd name="T10" fmla="*/ 15 w 125"/>
                <a:gd name="T11" fmla="*/ 77 h 77"/>
                <a:gd name="T12" fmla="*/ 0 w 125"/>
                <a:gd name="T13" fmla="*/ 61 h 77"/>
                <a:gd name="T14" fmla="*/ 0 w 125"/>
                <a:gd name="T15" fmla="*/ 15 h 77"/>
                <a:gd name="T16" fmla="*/ 15 w 125"/>
                <a:gd name="T17" fmla="*/ 0 h 77"/>
                <a:gd name="T18" fmla="*/ 15 w 125"/>
                <a:gd name="T19" fmla="*/ 0 h 77"/>
                <a:gd name="T20" fmla="*/ 15 w 125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77">
                  <a:moveTo>
                    <a:pt x="15" y="0"/>
                  </a:moveTo>
                  <a:lnTo>
                    <a:pt x="110" y="0"/>
                  </a:lnTo>
                  <a:cubicBezTo>
                    <a:pt x="120" y="0"/>
                    <a:pt x="125" y="5"/>
                    <a:pt x="125" y="15"/>
                  </a:cubicBezTo>
                  <a:lnTo>
                    <a:pt x="125" y="61"/>
                  </a:lnTo>
                  <a:cubicBezTo>
                    <a:pt x="125" y="72"/>
                    <a:pt x="120" y="77"/>
                    <a:pt x="110" y="77"/>
                  </a:cubicBezTo>
                  <a:lnTo>
                    <a:pt x="15" y="77"/>
                  </a:lnTo>
                  <a:cubicBezTo>
                    <a:pt x="5" y="77"/>
                    <a:pt x="0" y="72"/>
                    <a:pt x="0" y="61"/>
                  </a:cubicBezTo>
                  <a:lnTo>
                    <a:pt x="0" y="15"/>
                  </a:lnTo>
                  <a:cubicBezTo>
                    <a:pt x="0" y="5"/>
                    <a:pt x="5" y="0"/>
                    <a:pt x="15" y="0"/>
                  </a:cubicBez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6172">
              <a:solidFill>
                <a:srgbClr val="CC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1" name="Freeform 188"/>
            <p:cNvSpPr>
              <a:spLocks/>
            </p:cNvSpPr>
            <p:nvPr/>
          </p:nvSpPr>
          <p:spPr bwMode="auto">
            <a:xfrm>
              <a:off x="3908425" y="3230563"/>
              <a:ext cx="96838" cy="58737"/>
            </a:xfrm>
            <a:custGeom>
              <a:avLst/>
              <a:gdLst>
                <a:gd name="T0" fmla="*/ 15 w 125"/>
                <a:gd name="T1" fmla="*/ 0 h 77"/>
                <a:gd name="T2" fmla="*/ 110 w 125"/>
                <a:gd name="T3" fmla="*/ 0 h 77"/>
                <a:gd name="T4" fmla="*/ 125 w 125"/>
                <a:gd name="T5" fmla="*/ 15 h 77"/>
                <a:gd name="T6" fmla="*/ 125 w 125"/>
                <a:gd name="T7" fmla="*/ 61 h 77"/>
                <a:gd name="T8" fmla="*/ 110 w 125"/>
                <a:gd name="T9" fmla="*/ 77 h 77"/>
                <a:gd name="T10" fmla="*/ 15 w 125"/>
                <a:gd name="T11" fmla="*/ 77 h 77"/>
                <a:gd name="T12" fmla="*/ 0 w 125"/>
                <a:gd name="T13" fmla="*/ 61 h 77"/>
                <a:gd name="T14" fmla="*/ 0 w 125"/>
                <a:gd name="T15" fmla="*/ 15 h 77"/>
                <a:gd name="T16" fmla="*/ 15 w 125"/>
                <a:gd name="T17" fmla="*/ 0 h 77"/>
                <a:gd name="T18" fmla="*/ 15 w 125"/>
                <a:gd name="T19" fmla="*/ 0 h 77"/>
                <a:gd name="T20" fmla="*/ 15 w 125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77">
                  <a:moveTo>
                    <a:pt x="15" y="0"/>
                  </a:moveTo>
                  <a:lnTo>
                    <a:pt x="110" y="0"/>
                  </a:lnTo>
                  <a:cubicBezTo>
                    <a:pt x="120" y="0"/>
                    <a:pt x="125" y="5"/>
                    <a:pt x="125" y="15"/>
                  </a:cubicBezTo>
                  <a:lnTo>
                    <a:pt x="125" y="61"/>
                  </a:lnTo>
                  <a:cubicBezTo>
                    <a:pt x="125" y="72"/>
                    <a:pt x="120" y="77"/>
                    <a:pt x="110" y="77"/>
                  </a:cubicBezTo>
                  <a:lnTo>
                    <a:pt x="15" y="77"/>
                  </a:lnTo>
                  <a:cubicBezTo>
                    <a:pt x="5" y="77"/>
                    <a:pt x="0" y="72"/>
                    <a:pt x="0" y="61"/>
                  </a:cubicBezTo>
                  <a:lnTo>
                    <a:pt x="0" y="15"/>
                  </a:lnTo>
                  <a:cubicBezTo>
                    <a:pt x="0" y="5"/>
                    <a:pt x="5" y="0"/>
                    <a:pt x="15" y="0"/>
                  </a:cubicBez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6172">
              <a:solidFill>
                <a:srgbClr val="CC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2" name="Freeform 189"/>
            <p:cNvSpPr>
              <a:spLocks/>
            </p:cNvSpPr>
            <p:nvPr/>
          </p:nvSpPr>
          <p:spPr bwMode="auto">
            <a:xfrm>
              <a:off x="3878263" y="3240088"/>
              <a:ext cx="30162" cy="9525"/>
            </a:xfrm>
            <a:custGeom>
              <a:avLst/>
              <a:gdLst>
                <a:gd name="T0" fmla="*/ 2 w 37"/>
                <a:gd name="T1" fmla="*/ 0 h 12"/>
                <a:gd name="T2" fmla="*/ 35 w 37"/>
                <a:gd name="T3" fmla="*/ 0 h 12"/>
                <a:gd name="T4" fmla="*/ 37 w 37"/>
                <a:gd name="T5" fmla="*/ 2 h 12"/>
                <a:gd name="T6" fmla="*/ 35 w 37"/>
                <a:gd name="T7" fmla="*/ 12 h 12"/>
                <a:gd name="T8" fmla="*/ 2 w 37"/>
                <a:gd name="T9" fmla="*/ 12 h 12"/>
                <a:gd name="T10" fmla="*/ 0 w 37"/>
                <a:gd name="T11" fmla="*/ 10 h 12"/>
                <a:gd name="T12" fmla="*/ 2 w 37"/>
                <a:gd name="T13" fmla="*/ 0 h 12"/>
                <a:gd name="T14" fmla="*/ 2 w 37"/>
                <a:gd name="T15" fmla="*/ 0 h 12"/>
                <a:gd name="T16" fmla="*/ 2 w 37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2">
                  <a:moveTo>
                    <a:pt x="2" y="0"/>
                  </a:moveTo>
                  <a:lnTo>
                    <a:pt x="35" y="0"/>
                  </a:lnTo>
                  <a:cubicBezTo>
                    <a:pt x="36" y="0"/>
                    <a:pt x="37" y="0"/>
                    <a:pt x="37" y="2"/>
                  </a:cubicBezTo>
                  <a:cubicBezTo>
                    <a:pt x="37" y="9"/>
                    <a:pt x="36" y="12"/>
                    <a:pt x="35" y="12"/>
                  </a:cubicBezTo>
                  <a:lnTo>
                    <a:pt x="2" y="12"/>
                  </a:lnTo>
                  <a:cubicBezTo>
                    <a:pt x="0" y="12"/>
                    <a:pt x="0" y="12"/>
                    <a:pt x="0" y="10"/>
                  </a:cubicBezTo>
                  <a:cubicBezTo>
                    <a:pt x="0" y="3"/>
                    <a:pt x="0" y="0"/>
                    <a:pt x="2" y="0"/>
                  </a:cubicBez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3333"/>
            </a:solidFill>
            <a:ln w="6172">
              <a:solidFill>
                <a:srgbClr val="CC33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3" name="Freeform 190"/>
            <p:cNvSpPr>
              <a:spLocks/>
            </p:cNvSpPr>
            <p:nvPr/>
          </p:nvSpPr>
          <p:spPr bwMode="auto">
            <a:xfrm>
              <a:off x="4005263" y="3260725"/>
              <a:ext cx="38100" cy="9525"/>
            </a:xfrm>
            <a:custGeom>
              <a:avLst/>
              <a:gdLst>
                <a:gd name="T0" fmla="*/ 2 w 50"/>
                <a:gd name="T1" fmla="*/ 0 h 12"/>
                <a:gd name="T2" fmla="*/ 47 w 50"/>
                <a:gd name="T3" fmla="*/ 0 h 12"/>
                <a:gd name="T4" fmla="*/ 50 w 50"/>
                <a:gd name="T5" fmla="*/ 2 h 12"/>
                <a:gd name="T6" fmla="*/ 47 w 50"/>
                <a:gd name="T7" fmla="*/ 12 h 12"/>
                <a:gd name="T8" fmla="*/ 2 w 50"/>
                <a:gd name="T9" fmla="*/ 12 h 12"/>
                <a:gd name="T10" fmla="*/ 0 w 50"/>
                <a:gd name="T11" fmla="*/ 10 h 12"/>
                <a:gd name="T12" fmla="*/ 2 w 50"/>
                <a:gd name="T13" fmla="*/ 0 h 12"/>
                <a:gd name="T14" fmla="*/ 2 w 50"/>
                <a:gd name="T15" fmla="*/ 0 h 12"/>
                <a:gd name="T16" fmla="*/ 2 w 5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2">
                  <a:moveTo>
                    <a:pt x="2" y="0"/>
                  </a:moveTo>
                  <a:lnTo>
                    <a:pt x="47" y="0"/>
                  </a:lnTo>
                  <a:cubicBezTo>
                    <a:pt x="49" y="0"/>
                    <a:pt x="50" y="0"/>
                    <a:pt x="50" y="2"/>
                  </a:cubicBezTo>
                  <a:cubicBezTo>
                    <a:pt x="50" y="9"/>
                    <a:pt x="49" y="12"/>
                    <a:pt x="47" y="12"/>
                  </a:cubicBezTo>
                  <a:lnTo>
                    <a:pt x="2" y="12"/>
                  </a:lnTo>
                  <a:cubicBezTo>
                    <a:pt x="0" y="12"/>
                    <a:pt x="0" y="12"/>
                    <a:pt x="0" y="10"/>
                  </a:cubicBezTo>
                  <a:cubicBezTo>
                    <a:pt x="0" y="3"/>
                    <a:pt x="0" y="0"/>
                    <a:pt x="2" y="0"/>
                  </a:cubicBez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3333"/>
            </a:solidFill>
            <a:ln w="6172">
              <a:solidFill>
                <a:srgbClr val="CC33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4" name="Freeform 191"/>
            <p:cNvSpPr>
              <a:spLocks/>
            </p:cNvSpPr>
            <p:nvPr/>
          </p:nvSpPr>
          <p:spPr bwMode="auto">
            <a:xfrm>
              <a:off x="3743325" y="3260725"/>
              <a:ext cx="38100" cy="9525"/>
            </a:xfrm>
            <a:custGeom>
              <a:avLst/>
              <a:gdLst>
                <a:gd name="T0" fmla="*/ 2 w 50"/>
                <a:gd name="T1" fmla="*/ 0 h 12"/>
                <a:gd name="T2" fmla="*/ 47 w 50"/>
                <a:gd name="T3" fmla="*/ 0 h 12"/>
                <a:gd name="T4" fmla="*/ 50 w 50"/>
                <a:gd name="T5" fmla="*/ 2 h 12"/>
                <a:gd name="T6" fmla="*/ 47 w 50"/>
                <a:gd name="T7" fmla="*/ 12 h 12"/>
                <a:gd name="T8" fmla="*/ 2 w 50"/>
                <a:gd name="T9" fmla="*/ 12 h 12"/>
                <a:gd name="T10" fmla="*/ 0 w 50"/>
                <a:gd name="T11" fmla="*/ 10 h 12"/>
                <a:gd name="T12" fmla="*/ 2 w 50"/>
                <a:gd name="T13" fmla="*/ 0 h 12"/>
                <a:gd name="T14" fmla="*/ 2 w 50"/>
                <a:gd name="T15" fmla="*/ 0 h 12"/>
                <a:gd name="T16" fmla="*/ 2 w 5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2">
                  <a:moveTo>
                    <a:pt x="2" y="0"/>
                  </a:moveTo>
                  <a:lnTo>
                    <a:pt x="47" y="0"/>
                  </a:lnTo>
                  <a:cubicBezTo>
                    <a:pt x="49" y="0"/>
                    <a:pt x="50" y="0"/>
                    <a:pt x="50" y="2"/>
                  </a:cubicBezTo>
                  <a:cubicBezTo>
                    <a:pt x="50" y="9"/>
                    <a:pt x="49" y="12"/>
                    <a:pt x="47" y="12"/>
                  </a:cubicBezTo>
                  <a:lnTo>
                    <a:pt x="2" y="12"/>
                  </a:lnTo>
                  <a:cubicBezTo>
                    <a:pt x="0" y="12"/>
                    <a:pt x="0" y="12"/>
                    <a:pt x="0" y="10"/>
                  </a:cubicBezTo>
                  <a:cubicBezTo>
                    <a:pt x="0" y="3"/>
                    <a:pt x="0" y="0"/>
                    <a:pt x="2" y="0"/>
                  </a:cubicBez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3333"/>
            </a:solidFill>
            <a:ln w="6172">
              <a:solidFill>
                <a:srgbClr val="CC33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5" name="Text Box 195"/>
            <p:cNvSpPr txBox="1">
              <a:spLocks noChangeArrowheads="1"/>
            </p:cNvSpPr>
            <p:nvPr/>
          </p:nvSpPr>
          <p:spPr bwMode="auto">
            <a:xfrm>
              <a:off x="3686175" y="3756025"/>
              <a:ext cx="98425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 hangingPunct="1"/>
              <a:endParaRPr lang="en-US" altLang="zh-TW">
                <a:ea typeface="新細明體" panose="02020500000000000000" pitchFamily="18" charset="-120"/>
              </a:endParaRPr>
            </a:p>
          </p:txBody>
        </p:sp>
      </p:grpSp>
      <p:sp>
        <p:nvSpPr>
          <p:cNvPr id="136" name="Freeform 144"/>
          <p:cNvSpPr>
            <a:spLocks/>
          </p:cNvSpPr>
          <p:nvPr/>
        </p:nvSpPr>
        <p:spPr bwMode="auto">
          <a:xfrm>
            <a:off x="6547857" y="2344880"/>
            <a:ext cx="904463" cy="635355"/>
          </a:xfrm>
          <a:custGeom>
            <a:avLst/>
            <a:gdLst>
              <a:gd name="T0" fmla="*/ 880 w 880"/>
              <a:gd name="T1" fmla="*/ 344 h 400"/>
              <a:gd name="T2" fmla="*/ 824 w 880"/>
              <a:gd name="T3" fmla="*/ 400 h 400"/>
              <a:gd name="T4" fmla="*/ 56 w 880"/>
              <a:gd name="T5" fmla="*/ 400 h 400"/>
              <a:gd name="T6" fmla="*/ 0 w 880"/>
              <a:gd name="T7" fmla="*/ 344 h 400"/>
              <a:gd name="T8" fmla="*/ 0 w 880"/>
              <a:gd name="T9" fmla="*/ 56 h 400"/>
              <a:gd name="T10" fmla="*/ 56 w 880"/>
              <a:gd name="T11" fmla="*/ 0 h 400"/>
              <a:gd name="T12" fmla="*/ 824 w 880"/>
              <a:gd name="T13" fmla="*/ 0 h 400"/>
              <a:gd name="T14" fmla="*/ 880 w 880"/>
              <a:gd name="T15" fmla="*/ 56 h 400"/>
              <a:gd name="T16" fmla="*/ 880 w 880"/>
              <a:gd name="T17" fmla="*/ 344 h 400"/>
              <a:gd name="T18" fmla="*/ 880 w 880"/>
              <a:gd name="T19" fmla="*/ 344 h 400"/>
              <a:gd name="T20" fmla="*/ 880 w 880"/>
              <a:gd name="T21" fmla="*/ 34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0" h="400">
                <a:moveTo>
                  <a:pt x="880" y="344"/>
                </a:moveTo>
                <a:cubicBezTo>
                  <a:pt x="880" y="381"/>
                  <a:pt x="861" y="400"/>
                  <a:pt x="824" y="400"/>
                </a:cubicBezTo>
                <a:lnTo>
                  <a:pt x="56" y="400"/>
                </a:lnTo>
                <a:cubicBezTo>
                  <a:pt x="18" y="400"/>
                  <a:pt x="0" y="381"/>
                  <a:pt x="0" y="344"/>
                </a:cubicBezTo>
                <a:lnTo>
                  <a:pt x="0" y="56"/>
                </a:lnTo>
                <a:cubicBezTo>
                  <a:pt x="0" y="18"/>
                  <a:pt x="18" y="0"/>
                  <a:pt x="56" y="0"/>
                </a:cubicBezTo>
                <a:lnTo>
                  <a:pt x="824" y="0"/>
                </a:lnTo>
                <a:cubicBezTo>
                  <a:pt x="861" y="0"/>
                  <a:pt x="880" y="18"/>
                  <a:pt x="880" y="56"/>
                </a:cubicBezTo>
                <a:lnTo>
                  <a:pt x="880" y="344"/>
                </a:lnTo>
                <a:lnTo>
                  <a:pt x="880" y="344"/>
                </a:lnTo>
                <a:lnTo>
                  <a:pt x="880" y="344"/>
                </a:lnTo>
                <a:close/>
              </a:path>
            </a:pathLst>
          </a:custGeom>
          <a:gradFill rotWithShape="0">
            <a:gsLst>
              <a:gs pos="0">
                <a:srgbClr val="67AB9F"/>
              </a:gs>
              <a:gs pos="100000">
                <a:srgbClr val="02735F"/>
              </a:gs>
            </a:gsLst>
            <a:path path="rect">
              <a:fillToRect l="50000" t="50000" r="50000" b="50000"/>
            </a:path>
          </a:gradFill>
          <a:ln w="6172">
            <a:solidFill>
              <a:srgbClr val="0273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TW" sz="1800" i="1" dirty="0" smtClean="0"/>
              <a:t>UI</a:t>
            </a:r>
            <a:endParaRPr lang="zh-TW" altLang="en-US" sz="1800" i="1" dirty="0"/>
          </a:p>
        </p:txBody>
      </p:sp>
      <p:sp>
        <p:nvSpPr>
          <p:cNvPr id="141" name="Text Box 123"/>
          <p:cNvSpPr txBox="1">
            <a:spLocks noChangeArrowheads="1"/>
          </p:cNvSpPr>
          <p:nvPr/>
        </p:nvSpPr>
        <p:spPr bwMode="auto">
          <a:xfrm>
            <a:off x="1619672" y="5733836"/>
            <a:ext cx="633450" cy="215444"/>
          </a:xfrm>
          <a:prstGeom prst="rect">
            <a:avLst/>
          </a:prstGeom>
          <a:solidFill>
            <a:srgbClr val="FF3F9F"/>
          </a:solidFill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TW" sz="1400" i="1" dirty="0">
                <a:solidFill>
                  <a:schemeClr val="bg1"/>
                </a:solidFill>
                <a:latin typeface="+mj-lt"/>
              </a:rPr>
              <a:t>Socket</a:t>
            </a:r>
          </a:p>
        </p:txBody>
      </p:sp>
      <p:sp>
        <p:nvSpPr>
          <p:cNvPr id="143" name="Text Box 123"/>
          <p:cNvSpPr txBox="1">
            <a:spLocks noChangeArrowheads="1"/>
          </p:cNvSpPr>
          <p:nvPr/>
        </p:nvSpPr>
        <p:spPr bwMode="auto">
          <a:xfrm>
            <a:off x="1490278" y="2781508"/>
            <a:ext cx="633450" cy="215444"/>
          </a:xfrm>
          <a:prstGeom prst="rect">
            <a:avLst/>
          </a:prstGeom>
          <a:solidFill>
            <a:srgbClr val="7030A0"/>
          </a:solidFill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TW" sz="1400" i="1" dirty="0" smtClean="0">
                <a:solidFill>
                  <a:schemeClr val="bg1"/>
                </a:solidFill>
                <a:latin typeface="+mj-lt"/>
              </a:rPr>
              <a:t>HTTP</a:t>
            </a:r>
            <a:endParaRPr lang="en-US" altLang="zh-TW" sz="1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87208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543800" cy="457200"/>
          </a:xfrm>
        </p:spPr>
        <p:txBody>
          <a:bodyPr/>
          <a:lstStyle/>
          <a:p>
            <a:r>
              <a:rPr lang="en-US" altLang="zh-TW" dirty="0"/>
              <a:t>Algorithm </a:t>
            </a:r>
            <a:r>
              <a:rPr lang="en-US" altLang="zh-TW" dirty="0" smtClean="0"/>
              <a:t>Flow with dynamic info.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4E2A3E-5FD8-4FCC-8D46-8A2B1573C716}" type="slidenum">
              <a:rPr lang="zh-TW" altLang="zh-TW" smtClean="0">
                <a:latin typeface="+mj-lt"/>
              </a:rPr>
              <a:pPr>
                <a:defRPr/>
              </a:pPr>
              <a:t>37</a:t>
            </a:fld>
            <a:endParaRPr lang="zh-TW" altLang="zh-TW" dirty="0">
              <a:latin typeface="+mj-lt"/>
            </a:endParaRPr>
          </a:p>
        </p:txBody>
      </p:sp>
      <p:sp>
        <p:nvSpPr>
          <p:cNvPr id="7" name="流程圖: 替代處理程序 6"/>
          <p:cNvSpPr/>
          <p:nvPr/>
        </p:nvSpPr>
        <p:spPr bwMode="auto">
          <a:xfrm>
            <a:off x="971600" y="980728"/>
            <a:ext cx="864096" cy="28803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Start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sp>
        <p:nvSpPr>
          <p:cNvPr id="8" name="流程圖: 程序 7"/>
          <p:cNvSpPr/>
          <p:nvPr/>
        </p:nvSpPr>
        <p:spPr bwMode="auto">
          <a:xfrm>
            <a:off x="609600" y="1633663"/>
            <a:ext cx="1584176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User set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Origin and </a:t>
            </a:r>
            <a:r>
              <a:rPr kumimoji="0" lang="en-US" altLang="zh-TW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Dest</a:t>
            </a: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.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11" name="直線單箭頭接點 10"/>
          <p:cNvCxnSpPr>
            <a:stCxn id="8" idx="0"/>
            <a:endCxn id="8" idx="0"/>
          </p:cNvCxnSpPr>
          <p:nvPr/>
        </p:nvCxnSpPr>
        <p:spPr bwMode="auto">
          <a:xfrm>
            <a:off x="1401688" y="1633663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cxnSp>
        <p:nvCxnSpPr>
          <p:cNvPr id="14" name="直線單箭頭接點 13"/>
          <p:cNvCxnSpPr>
            <a:endCxn id="7" idx="2"/>
          </p:cNvCxnSpPr>
          <p:nvPr/>
        </p:nvCxnSpPr>
        <p:spPr bwMode="auto">
          <a:xfrm flipH="1" flipV="1">
            <a:off x="1403648" y="1268760"/>
            <a:ext cx="72008" cy="752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cxnSp>
        <p:nvCxnSpPr>
          <p:cNvPr id="17" name="直線單箭頭接點 16"/>
          <p:cNvCxnSpPr>
            <a:stCxn id="7" idx="0"/>
          </p:cNvCxnSpPr>
          <p:nvPr/>
        </p:nvCxnSpPr>
        <p:spPr bwMode="auto">
          <a:xfrm>
            <a:off x="1403648" y="980728"/>
            <a:ext cx="72008" cy="12683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cxnSp>
        <p:nvCxnSpPr>
          <p:cNvPr id="20" name="直線單箭頭接點 19"/>
          <p:cNvCxnSpPr>
            <a:stCxn id="7" idx="2"/>
          </p:cNvCxnSpPr>
          <p:nvPr/>
        </p:nvCxnSpPr>
        <p:spPr bwMode="auto">
          <a:xfrm>
            <a:off x="1403648" y="1268760"/>
            <a:ext cx="0" cy="911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sp>
        <p:nvSpPr>
          <p:cNvPr id="22" name="流程圖: 程序 21"/>
          <p:cNvSpPr/>
          <p:nvPr/>
        </p:nvSpPr>
        <p:spPr bwMode="auto">
          <a:xfrm>
            <a:off x="354472" y="2581526"/>
            <a:ext cx="2242368" cy="933413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Search the nearest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Nodes for all modes</a:t>
            </a: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+mj-lt"/>
                <a:ea typeface="新細明體" pitchFamily="18" charset="-120"/>
              </a:rPr>
              <a:t>Origin 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=&gt; O{}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Dest</a:t>
            </a: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.   =&gt; D{}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12" name="直線單箭頭接點 11"/>
          <p:cNvCxnSpPr>
            <a:stCxn id="7" idx="2"/>
            <a:endCxn id="8" idx="0"/>
          </p:cNvCxnSpPr>
          <p:nvPr/>
        </p:nvCxnSpPr>
        <p:spPr bwMode="auto">
          <a:xfrm flipH="1">
            <a:off x="1401688" y="1268760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流程圖: 替代處理程序 33"/>
          <p:cNvSpPr/>
          <p:nvPr/>
        </p:nvSpPr>
        <p:spPr bwMode="auto">
          <a:xfrm>
            <a:off x="4139952" y="6309053"/>
            <a:ext cx="864096" cy="28803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End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 bwMode="auto">
          <a:xfrm flipH="1">
            <a:off x="1401688" y="2216623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流程圖: 決策 41"/>
          <p:cNvSpPr/>
          <p:nvPr/>
        </p:nvSpPr>
        <p:spPr bwMode="auto">
          <a:xfrm>
            <a:off x="917340" y="3858190"/>
            <a:ext cx="1008112" cy="1080120"/>
          </a:xfrm>
          <a:prstGeom prst="flowChartDecisi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zh-TW" sz="1400" dirty="0" smtClean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O{}=</a:t>
            </a:r>
            <a:r>
              <a:rPr lang="el-GR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Φ</a:t>
            </a:r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43" name="直線單箭頭接點 42"/>
          <p:cNvCxnSpPr/>
          <p:nvPr/>
        </p:nvCxnSpPr>
        <p:spPr bwMode="auto">
          <a:xfrm flipH="1">
            <a:off x="1419889" y="4905459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 bwMode="auto">
          <a:xfrm flipH="1">
            <a:off x="1415200" y="3493287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圖: 決策 44"/>
          <p:cNvSpPr/>
          <p:nvPr/>
        </p:nvSpPr>
        <p:spPr bwMode="auto">
          <a:xfrm>
            <a:off x="917340" y="5261785"/>
            <a:ext cx="1008112" cy="1080120"/>
          </a:xfrm>
          <a:prstGeom prst="flowChartDecisi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zh-TW" sz="1400" dirty="0" smtClean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r>
              <a:rPr lang="en-US" altLang="zh-TW" sz="1400" dirty="0">
                <a:solidFill>
                  <a:schemeClr val="bg1"/>
                </a:solidFill>
                <a:latin typeface="+mj-lt"/>
                <a:ea typeface="新細明體" pitchFamily="18" charset="-120"/>
              </a:rPr>
              <a:t>D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{}=</a:t>
            </a:r>
            <a:r>
              <a:rPr lang="el-GR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Φ</a:t>
            </a:r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47" name="直線單箭頭接點 46"/>
          <p:cNvCxnSpPr/>
          <p:nvPr/>
        </p:nvCxnSpPr>
        <p:spPr bwMode="auto">
          <a:xfrm flipV="1">
            <a:off x="2596840" y="4437112"/>
            <a:ext cx="0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cxnSp>
        <p:nvCxnSpPr>
          <p:cNvPr id="49" name="直線單箭頭接點 48"/>
          <p:cNvCxnSpPr/>
          <p:nvPr/>
        </p:nvCxnSpPr>
        <p:spPr bwMode="auto">
          <a:xfrm>
            <a:off x="1935712" y="4398471"/>
            <a:ext cx="468052" cy="1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 bwMode="auto">
          <a:xfrm>
            <a:off x="1943316" y="5837377"/>
            <a:ext cx="468052" cy="1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1391919" y="492973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No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835696" y="400506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Yes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869740" y="556538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Yes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流程圖: 程序 56"/>
          <p:cNvSpPr/>
          <p:nvPr/>
        </p:nvSpPr>
        <p:spPr bwMode="auto">
          <a:xfrm>
            <a:off x="2403764" y="4029679"/>
            <a:ext cx="1448156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No any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 node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for Origin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59" name="直線單箭頭接點 58"/>
          <p:cNvCxnSpPr/>
          <p:nvPr/>
        </p:nvCxnSpPr>
        <p:spPr bwMode="auto">
          <a:xfrm flipH="1">
            <a:off x="1421849" y="6309053"/>
            <a:ext cx="1960" cy="36490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 bwMode="auto">
          <a:xfrm flipH="1">
            <a:off x="5148064" y="852695"/>
            <a:ext cx="1960" cy="364903"/>
          </a:xfrm>
          <a:prstGeom prst="straightConnector1">
            <a:avLst/>
          </a:prstGeom>
          <a:ln>
            <a:prstDash val="sys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流程圖: 程序 60"/>
          <p:cNvSpPr/>
          <p:nvPr/>
        </p:nvSpPr>
        <p:spPr bwMode="auto">
          <a:xfrm>
            <a:off x="2429232" y="5565461"/>
            <a:ext cx="1448156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No any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 node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for </a:t>
            </a:r>
            <a:r>
              <a:rPr kumimoji="0" lang="en-US" altLang="zh-TW" sz="1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Dest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.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69" name="肘形接點 68"/>
          <p:cNvCxnSpPr>
            <a:stCxn id="57" idx="3"/>
            <a:endCxn id="34" idx="0"/>
          </p:cNvCxnSpPr>
          <p:nvPr/>
        </p:nvCxnSpPr>
        <p:spPr bwMode="auto">
          <a:xfrm>
            <a:off x="3851920" y="4337382"/>
            <a:ext cx="720080" cy="1971671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肘形接點 70"/>
          <p:cNvCxnSpPr>
            <a:stCxn id="61" idx="3"/>
            <a:endCxn id="34" idx="0"/>
          </p:cNvCxnSpPr>
          <p:nvPr/>
        </p:nvCxnSpPr>
        <p:spPr bwMode="auto">
          <a:xfrm>
            <a:off x="3877388" y="5873164"/>
            <a:ext cx="694612" cy="43588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流程圖: 程序 76"/>
          <p:cNvSpPr/>
          <p:nvPr/>
        </p:nvSpPr>
        <p:spPr bwMode="auto">
          <a:xfrm>
            <a:off x="3808242" y="1217598"/>
            <a:ext cx="2679643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Calculate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 the 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f</a:t>
            </a:r>
            <a:r>
              <a:rPr lang="en-US" altLang="zh-TW" sz="1400" baseline="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rom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 Origin to the node of O{}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sp>
        <p:nvSpPr>
          <p:cNvPr id="78" name="流程圖: 程序 77"/>
          <p:cNvSpPr/>
          <p:nvPr/>
        </p:nvSpPr>
        <p:spPr bwMode="auto">
          <a:xfrm>
            <a:off x="3808241" y="2154202"/>
            <a:ext cx="2679643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Calculate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 the time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f</a:t>
            </a:r>
            <a:r>
              <a:rPr lang="en-US" altLang="zh-TW" sz="1400" baseline="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rom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 </a:t>
            </a:r>
            <a:r>
              <a:rPr lang="en-US" altLang="zh-TW" sz="1400" dirty="0" err="1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Dest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. to the node of D{}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79" name="直線單箭頭接點 78"/>
          <p:cNvCxnSpPr/>
          <p:nvPr/>
        </p:nvCxnSpPr>
        <p:spPr bwMode="auto">
          <a:xfrm flipH="1">
            <a:off x="5165911" y="1780302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 bwMode="auto">
          <a:xfrm flipH="1">
            <a:off x="5174604" y="2741521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流程圖: 程序 80"/>
          <p:cNvSpPr/>
          <p:nvPr/>
        </p:nvSpPr>
        <p:spPr bwMode="auto">
          <a:xfrm>
            <a:off x="3798337" y="3095184"/>
            <a:ext cx="2679643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Calculate</a:t>
            </a:r>
            <a:r>
              <a:rPr kumimoji="0" lang="en-US" altLang="zh-TW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 the total </a:t>
            </a: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time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And </a:t>
            </a:r>
            <a:r>
              <a:rPr lang="en-US" altLang="zh-TW" sz="1400" dirty="0" smtClean="0">
                <a:solidFill>
                  <a:srgbClr val="FF0000"/>
                </a:solidFill>
                <a:latin typeface="+mj-lt"/>
                <a:ea typeface="新細明體" pitchFamily="18" charset="-120"/>
              </a:rPr>
              <a:t>update the </a:t>
            </a:r>
            <a:r>
              <a:rPr lang="en-US" altLang="zh-TW" sz="1400" dirty="0" err="1" smtClean="0">
                <a:solidFill>
                  <a:srgbClr val="FF0000"/>
                </a:solidFill>
                <a:latin typeface="+mj-lt"/>
                <a:ea typeface="新細明體" pitchFamily="18" charset="-120"/>
              </a:rPr>
              <a:t>realtime</a:t>
            </a:r>
            <a:r>
              <a:rPr lang="en-US" altLang="zh-TW" sz="1400" dirty="0" smtClean="0">
                <a:solidFill>
                  <a:srgbClr val="FF0000"/>
                </a:solidFill>
                <a:latin typeface="+mj-lt"/>
                <a:ea typeface="新細明體" pitchFamily="18" charset="-120"/>
              </a:rPr>
              <a:t> info</a:t>
            </a:r>
            <a:endParaRPr kumimoji="0" lang="zh-TW" altLang="en-US" sz="14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j-lt"/>
              <a:ea typeface="新細明體" pitchFamily="18" charset="-120"/>
            </a:endParaRPr>
          </a:p>
        </p:txBody>
      </p:sp>
      <p:sp>
        <p:nvSpPr>
          <p:cNvPr id="82" name="流程圖: 程序 81"/>
          <p:cNvSpPr/>
          <p:nvPr/>
        </p:nvSpPr>
        <p:spPr bwMode="auto">
          <a:xfrm>
            <a:off x="7827874" y="5481938"/>
            <a:ext cx="1150916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Output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83" name="直線單箭頭接點 82"/>
          <p:cNvCxnSpPr/>
          <p:nvPr/>
        </p:nvCxnSpPr>
        <p:spPr bwMode="auto">
          <a:xfrm>
            <a:off x="5772125" y="5799014"/>
            <a:ext cx="468052" cy="1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流程圖: 換頁接點 83"/>
          <p:cNvSpPr/>
          <p:nvPr/>
        </p:nvSpPr>
        <p:spPr bwMode="auto">
          <a:xfrm>
            <a:off x="4733073" y="4036780"/>
            <a:ext cx="936104" cy="908631"/>
          </a:xfrm>
          <a:prstGeom prst="flowChartOffpageConnector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Feasible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solution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FR{}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85" name="直線單箭頭接點 84"/>
          <p:cNvCxnSpPr/>
          <p:nvPr/>
        </p:nvCxnSpPr>
        <p:spPr bwMode="auto">
          <a:xfrm flipH="1">
            <a:off x="5163951" y="3703936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文字方塊 90"/>
          <p:cNvSpPr txBox="1"/>
          <p:nvPr/>
        </p:nvSpPr>
        <p:spPr>
          <a:xfrm>
            <a:off x="5696120" y="55185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No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2" name="直線單箭頭接點 91"/>
          <p:cNvCxnSpPr/>
          <p:nvPr/>
        </p:nvCxnSpPr>
        <p:spPr bwMode="auto">
          <a:xfrm flipH="1">
            <a:off x="5199165" y="4951969"/>
            <a:ext cx="1960" cy="364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流程圖: 決策 92"/>
          <p:cNvSpPr/>
          <p:nvPr/>
        </p:nvSpPr>
        <p:spPr bwMode="auto">
          <a:xfrm>
            <a:off x="4658790" y="5261785"/>
            <a:ext cx="1105411" cy="1080120"/>
          </a:xfrm>
          <a:prstGeom prst="flowChartDecisi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zh-TW" sz="1400" dirty="0" smtClean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algn="ctr"/>
            <a:r>
              <a:rPr lang="en-US" altLang="zh-TW" sz="1400" dirty="0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FR{}=</a:t>
            </a:r>
            <a:r>
              <a:rPr lang="el-GR" altLang="zh-TW" sz="1400" dirty="0">
                <a:solidFill>
                  <a:schemeClr val="bg1"/>
                </a:solidFill>
                <a:latin typeface="+mj-lt"/>
                <a:ea typeface="新細明體" pitchFamily="18" charset="-120"/>
              </a:rPr>
              <a:t>Φ</a:t>
            </a:r>
            <a:endParaRPr lang="en-US" altLang="zh-TW" sz="1400" dirty="0">
              <a:solidFill>
                <a:schemeClr val="bg1"/>
              </a:solidFill>
              <a:latin typeface="+mj-lt"/>
              <a:ea typeface="新細明體" pitchFamily="18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sp>
        <p:nvSpPr>
          <p:cNvPr id="96" name="流程圖: 程序 95"/>
          <p:cNvSpPr/>
          <p:nvPr/>
        </p:nvSpPr>
        <p:spPr bwMode="auto">
          <a:xfrm>
            <a:off x="6224657" y="5504568"/>
            <a:ext cx="1156865" cy="615406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新細明體" pitchFamily="18" charset="-120"/>
              </a:rPr>
              <a:t>Sort by time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err="1" smtClean="0">
                <a:solidFill>
                  <a:schemeClr val="bg1"/>
                </a:solidFill>
                <a:latin typeface="+mj-lt"/>
                <a:ea typeface="新細明體" pitchFamily="18" charset="-120"/>
              </a:rPr>
              <a:t>desc</a:t>
            </a:r>
            <a:endParaRPr kumimoji="0" lang="zh-TW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ea typeface="新細明體" pitchFamily="18" charset="-120"/>
            </a:endParaRPr>
          </a:p>
        </p:txBody>
      </p:sp>
      <p:cxnSp>
        <p:nvCxnSpPr>
          <p:cNvPr id="98" name="直線單箭頭接點 97"/>
          <p:cNvCxnSpPr/>
          <p:nvPr/>
        </p:nvCxnSpPr>
        <p:spPr bwMode="auto">
          <a:xfrm>
            <a:off x="7366002" y="5797291"/>
            <a:ext cx="468052" cy="1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肘形接點 98"/>
          <p:cNvCxnSpPr>
            <a:stCxn id="93" idx="2"/>
            <a:endCxn id="34" idx="3"/>
          </p:cNvCxnSpPr>
          <p:nvPr/>
        </p:nvCxnSpPr>
        <p:spPr bwMode="auto">
          <a:xfrm rot="5400000">
            <a:off x="5052190" y="6293763"/>
            <a:ext cx="111164" cy="20744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肘形接點 104"/>
          <p:cNvCxnSpPr>
            <a:stCxn id="82" idx="2"/>
          </p:cNvCxnSpPr>
          <p:nvPr/>
        </p:nvCxnSpPr>
        <p:spPr bwMode="auto">
          <a:xfrm rot="5400000">
            <a:off x="6532373" y="4583323"/>
            <a:ext cx="356938" cy="3384980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5724128" y="618372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Yes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60343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Data Design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4E2A3E-5FD8-4FCC-8D46-8A2B1573C716}" type="slidenum">
              <a:rPr lang="zh-TW" altLang="zh-TW" smtClean="0"/>
              <a:pPr>
                <a:defRPr/>
              </a:pPr>
              <a:t>38</a:t>
            </a:fld>
            <a:endParaRPr lang="zh-TW" altLang="zh-TW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22065"/>
              </p:ext>
            </p:extLst>
          </p:nvPr>
        </p:nvGraphicFramePr>
        <p:xfrm>
          <a:off x="107504" y="1268761"/>
          <a:ext cx="1401576" cy="3024337"/>
        </p:xfrm>
        <a:graphic>
          <a:graphicData uri="http://schemas.openxmlformats.org/drawingml/2006/table">
            <a:tbl>
              <a:tblPr firstRow="1" bandRow="1"/>
              <a:tblGrid>
                <a:gridCol w="1401576"/>
              </a:tblGrid>
              <a:tr h="4916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Id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/>
                </a:tc>
              </a:tr>
              <a:tr h="49167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Desc</a:t>
                      </a: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.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4916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+mj-lt"/>
                          <a:cs typeface="Gill Sans Light"/>
                        </a:rPr>
                        <a:t>39506</a:t>
                      </a:r>
                      <a:endParaRPr lang="en-US" sz="18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50653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 Light"/>
                        </a:rPr>
                        <a:t>39507</a:t>
                      </a:r>
                      <a:endParaRPr lang="en-US" sz="18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52138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 Light"/>
                        </a:rPr>
                        <a:t>39508</a:t>
                      </a:r>
                      <a:endParaRPr lang="en-US" sz="18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52138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 Light"/>
                        </a:rPr>
                        <a:t>39511</a:t>
                      </a:r>
                      <a:endParaRPr lang="en-US" sz="18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16859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B2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6732240" y="4149080"/>
            <a:ext cx="457200" cy="457200"/>
          </a:xfrm>
          <a:prstGeom prst="ellipse">
            <a:avLst/>
          </a:prstGeom>
          <a:solidFill>
            <a:srgbClr val="CCFFCC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B3M2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7848600" y="2133600"/>
            <a:ext cx="457200" cy="4572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B1</a:t>
            </a:r>
            <a:endParaRPr lang="en-US" sz="1800" dirty="0"/>
          </a:p>
        </p:txBody>
      </p:sp>
      <p:sp>
        <p:nvSpPr>
          <p:cNvPr id="9" name="Oval 8"/>
          <p:cNvSpPr/>
          <p:nvPr/>
        </p:nvSpPr>
        <p:spPr>
          <a:xfrm>
            <a:off x="8244408" y="4149080"/>
            <a:ext cx="457200" cy="457200"/>
          </a:xfrm>
          <a:prstGeom prst="ellipse">
            <a:avLst/>
          </a:prstGeom>
          <a:solidFill>
            <a:srgbClr val="FF6600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M1</a:t>
            </a:r>
            <a:endParaRPr lang="en-US" sz="1800" dirty="0"/>
          </a:p>
        </p:txBody>
      </p:sp>
      <p:grpSp>
        <p:nvGrpSpPr>
          <p:cNvPr id="10" name="Group 34"/>
          <p:cNvGrpSpPr/>
          <p:nvPr/>
        </p:nvGrpSpPr>
        <p:grpSpPr>
          <a:xfrm>
            <a:off x="6245459" y="2362200"/>
            <a:ext cx="1998949" cy="3155032"/>
            <a:chOff x="6245459" y="2362200"/>
            <a:chExt cx="1998949" cy="3155032"/>
          </a:xfrm>
        </p:grpSpPr>
        <p:cxnSp>
          <p:nvCxnSpPr>
            <p:cNvPr id="11" name="Straight Arrow Connector 10"/>
            <p:cNvCxnSpPr>
              <a:stCxn id="6" idx="4"/>
              <a:endCxn id="7" idx="0"/>
            </p:cNvCxnSpPr>
            <p:nvPr/>
          </p:nvCxnSpPr>
          <p:spPr>
            <a:xfrm>
              <a:off x="6245459" y="2590800"/>
              <a:ext cx="715381" cy="15582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6" idx="6"/>
            </p:cNvCxnSpPr>
            <p:nvPr/>
          </p:nvCxnSpPr>
          <p:spPr>
            <a:xfrm flipH="1">
              <a:off x="6474059" y="2362200"/>
              <a:ext cx="137454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4"/>
            <p:cNvCxnSpPr>
              <a:stCxn id="9" idx="2"/>
              <a:endCxn id="7" idx="6"/>
            </p:cNvCxnSpPr>
            <p:nvPr/>
          </p:nvCxnSpPr>
          <p:spPr>
            <a:xfrm flipH="1">
              <a:off x="7189440" y="4377680"/>
              <a:ext cx="105496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7"/>
            <p:cNvCxnSpPr>
              <a:stCxn id="7" idx="3"/>
              <a:endCxn id="38" idx="0"/>
            </p:cNvCxnSpPr>
            <p:nvPr/>
          </p:nvCxnSpPr>
          <p:spPr>
            <a:xfrm flipH="1">
              <a:off x="6528792" y="4539325"/>
              <a:ext cx="270403" cy="97790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22590"/>
              </p:ext>
            </p:extLst>
          </p:nvPr>
        </p:nvGraphicFramePr>
        <p:xfrm>
          <a:off x="3275856" y="4760168"/>
          <a:ext cx="2376264" cy="1981200"/>
        </p:xfrm>
        <a:graphic>
          <a:graphicData uri="http://schemas.openxmlformats.org/drawingml/2006/table">
            <a:tbl>
              <a:tblPr firstRow="1" bandRow="1"/>
              <a:tblGrid>
                <a:gridCol w="2376264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"/>
                        </a:rPr>
                        <a:t>Attribute (E)</a:t>
                      </a:r>
                      <a:endParaRPr lang="en-US" sz="20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60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180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300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180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26"/>
          <p:cNvGrpSpPr/>
          <p:nvPr/>
        </p:nvGrpSpPr>
        <p:grpSpPr>
          <a:xfrm>
            <a:off x="6516216" y="2276755"/>
            <a:ext cx="1371483" cy="2826058"/>
            <a:chOff x="6516216" y="3305455"/>
            <a:chExt cx="1371483" cy="2826058"/>
          </a:xfrm>
        </p:grpSpPr>
        <p:sp>
          <p:nvSpPr>
            <p:cNvPr id="17" name="Can 22"/>
            <p:cNvSpPr/>
            <p:nvPr/>
          </p:nvSpPr>
          <p:spPr>
            <a:xfrm>
              <a:off x="7062298" y="3305455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23"/>
            <p:cNvSpPr/>
            <p:nvPr/>
          </p:nvSpPr>
          <p:spPr>
            <a:xfrm>
              <a:off x="7668344" y="5321796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an 24"/>
            <p:cNvSpPr/>
            <p:nvPr/>
          </p:nvSpPr>
          <p:spPr>
            <a:xfrm>
              <a:off x="6516216" y="4385692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an 25"/>
            <p:cNvSpPr/>
            <p:nvPr/>
          </p:nvSpPr>
          <p:spPr>
            <a:xfrm>
              <a:off x="6516216" y="5969868"/>
              <a:ext cx="219355" cy="16164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6410045" y="2489730"/>
            <a:ext cx="2413758" cy="2181035"/>
            <a:chOff x="6410045" y="3518430"/>
            <a:chExt cx="2413758" cy="2181035"/>
          </a:xfrm>
        </p:grpSpPr>
        <p:sp>
          <p:nvSpPr>
            <p:cNvPr id="22" name="Can 27"/>
            <p:cNvSpPr/>
            <p:nvPr/>
          </p:nvSpPr>
          <p:spPr>
            <a:xfrm>
              <a:off x="64100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9"/>
            <p:cNvSpPr/>
            <p:nvPr/>
          </p:nvSpPr>
          <p:spPr>
            <a:xfrm>
              <a:off x="8238845" y="351843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30"/>
            <p:cNvSpPr/>
            <p:nvPr/>
          </p:nvSpPr>
          <p:spPr>
            <a:xfrm>
              <a:off x="7092280" y="553782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an 31"/>
            <p:cNvSpPr/>
            <p:nvPr/>
          </p:nvSpPr>
          <p:spPr>
            <a:xfrm>
              <a:off x="8604448" y="5537820"/>
              <a:ext cx="219355" cy="16164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987827"/>
              </p:ext>
            </p:extLst>
          </p:nvPr>
        </p:nvGraphicFramePr>
        <p:xfrm>
          <a:off x="1403648" y="1268760"/>
          <a:ext cx="4608512" cy="3114998"/>
        </p:xfrm>
        <a:graphic>
          <a:graphicData uri="http://schemas.openxmlformats.org/drawingml/2006/table">
            <a:tbl>
              <a:tblPr firstRow="1" bandRow="1"/>
              <a:tblGrid>
                <a:gridCol w="4608512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Attribute (V)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([Mode],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 [Name],Location[</a:t>
                      </a:r>
                      <a:r>
                        <a:rPr lang="en-US" sz="1600" b="1" baseline="0" dirty="0" err="1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Lon,Lat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],</a:t>
                      </a:r>
                      <a:r>
                        <a:rPr lang="en-US" sz="1600" b="1" baseline="0" dirty="0" err="1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LastTTE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)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  <a:cs typeface="Gill Sans Light"/>
                        </a:rPr>
                        <a:t>([Bus],</a:t>
                      </a:r>
                      <a:r>
                        <a:rPr lang="en-US" sz="1600" b="1" baseline="0" dirty="0" smtClean="0">
                          <a:latin typeface="+mj-lt"/>
                          <a:cs typeface="Gill Sans Light"/>
                        </a:rPr>
                        <a:t> B1,[121.534155, 25.021653],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300</a:t>
                      </a:r>
                      <a:r>
                        <a:rPr lang="en-US" sz="1600" b="1" baseline="0" dirty="0" smtClean="0">
                          <a:latin typeface="+mj-lt"/>
                          <a:cs typeface="Gill Sans Light"/>
                        </a:rPr>
                        <a:t>)</a:t>
                      </a:r>
                      <a:endParaRPr lang="en-US" sz="1600" b="1" dirty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196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+mj-lt"/>
                          <a:cs typeface="Gill Sans Light"/>
                        </a:rPr>
                        <a:t>([Bus],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 B2,[121.533507, 25.01843],</a:t>
                      </a:r>
                      <a:r>
                        <a:rPr lang="en-US" altLang="zh-TW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360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)</a:t>
                      </a:r>
                      <a:endParaRPr lang="en-US" altLang="zh-TW" sz="1600" b="1" dirty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604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+mj-lt"/>
                          <a:cs typeface="Gill Sans Light"/>
                        </a:rPr>
                        <a:t>([</a:t>
                      </a:r>
                      <a:r>
                        <a:rPr lang="en-US" altLang="zh-TW" sz="1600" b="1" dirty="0" err="1" smtClean="0">
                          <a:latin typeface="+mj-lt"/>
                          <a:cs typeface="Gill Sans Light"/>
                        </a:rPr>
                        <a:t>Bus,MRT</a:t>
                      </a:r>
                      <a:r>
                        <a:rPr lang="en-US" altLang="zh-TW" sz="1600" b="1" dirty="0" smtClean="0">
                          <a:latin typeface="+mj-lt"/>
                          <a:cs typeface="Gill Sans Light"/>
                        </a:rPr>
                        <a:t>],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 [B3,M2],[121.534778, 25.014573],[</a:t>
                      </a:r>
                      <a:r>
                        <a:rPr lang="en-US" altLang="zh-TW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540,10]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)</a:t>
                      </a:r>
                      <a:endParaRPr lang="en-US" altLang="zh-TW" sz="1600" b="1" dirty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latin typeface="+mj-lt"/>
                          <a:cs typeface="Gill Sans Light"/>
                        </a:rPr>
                        <a:t>([</a:t>
                      </a:r>
                      <a:r>
                        <a:rPr lang="en-US" altLang="zh-TW" sz="1600" b="1" dirty="0" err="1" smtClean="0">
                          <a:latin typeface="+mj-lt"/>
                          <a:cs typeface="Gill Sans Light"/>
                        </a:rPr>
                        <a:t>Bus,MRT</a:t>
                      </a:r>
                      <a:r>
                        <a:rPr lang="en-US" altLang="zh-TW" sz="1600" b="1" dirty="0" smtClean="0">
                          <a:latin typeface="+mj-lt"/>
                          <a:cs typeface="Gill Sans Light"/>
                        </a:rPr>
                        <a:t>],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 M1,[121.539077, 25.001755],</a:t>
                      </a:r>
                      <a:r>
                        <a:rPr lang="en-US" altLang="zh-TW" sz="1600" b="1" baseline="0" dirty="0" smtClean="0">
                          <a:solidFill>
                            <a:srgbClr val="FF0000"/>
                          </a:solidFill>
                          <a:latin typeface="+mj-lt"/>
                          <a:cs typeface="Gill Sans Light"/>
                        </a:rPr>
                        <a:t>300</a:t>
                      </a:r>
                      <a:r>
                        <a:rPr lang="en-US" altLang="zh-TW" sz="1600" b="1" baseline="0" dirty="0" smtClean="0">
                          <a:latin typeface="+mj-lt"/>
                          <a:cs typeface="Gill Sans Light"/>
                        </a:rPr>
                        <a:t>)</a:t>
                      </a:r>
                      <a:endParaRPr lang="en-US" altLang="zh-TW" sz="1600" b="1" dirty="0" smtClean="0">
                        <a:latin typeface="+mj-l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3" name="矩形 72"/>
          <p:cNvSpPr/>
          <p:nvPr/>
        </p:nvSpPr>
        <p:spPr>
          <a:xfrm>
            <a:off x="18976" y="836712"/>
            <a:ext cx="2680816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T-Vertex(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</a:rPr>
              <a:t>運輸節點</a:t>
            </a: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7504" y="4365104"/>
            <a:ext cx="2016224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T-Edge(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</a:rPr>
              <a:t>運輸路徑</a:t>
            </a: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" name="Oval 8"/>
          <p:cNvSpPr/>
          <p:nvPr/>
        </p:nvSpPr>
        <p:spPr>
          <a:xfrm>
            <a:off x="6300192" y="5517232"/>
            <a:ext cx="457200" cy="457200"/>
          </a:xfrm>
          <a:prstGeom prst="ellipse">
            <a:avLst/>
          </a:prstGeom>
          <a:solidFill>
            <a:srgbClr val="FF6600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dirty="0" smtClean="0"/>
              <a:t>M3</a:t>
            </a:r>
            <a:endParaRPr lang="en-US" sz="1800" dirty="0"/>
          </a:p>
        </p:txBody>
      </p:sp>
      <p:sp>
        <p:nvSpPr>
          <p:cNvPr id="42" name="Can 30"/>
          <p:cNvSpPr/>
          <p:nvPr/>
        </p:nvSpPr>
        <p:spPr>
          <a:xfrm>
            <a:off x="6732240" y="5877272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485005"/>
              </p:ext>
            </p:extLst>
          </p:nvPr>
        </p:nvGraphicFramePr>
        <p:xfrm>
          <a:off x="971600" y="4760168"/>
          <a:ext cx="2304256" cy="1981200"/>
        </p:xfrm>
        <a:graphic>
          <a:graphicData uri="http://schemas.openxmlformats.org/drawingml/2006/table">
            <a:tbl>
              <a:tblPr firstRow="1" bandRow="1"/>
              <a:tblGrid>
                <a:gridCol w="1061176"/>
                <a:gridCol w="124308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+mj-lt"/>
                          <a:cs typeface="Gill Sans"/>
                        </a:rPr>
                        <a:t>SrcId</a:t>
                      </a:r>
                      <a:endParaRPr lang="en-US" sz="2000" b="1" dirty="0">
                        <a:latin typeface="+mj-lt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+mj-lt"/>
                          <a:cs typeface="Gill Sans"/>
                        </a:rPr>
                        <a:t>DstId</a:t>
                      </a:r>
                      <a:endParaRPr lang="en-US" sz="2000" b="1" dirty="0">
                        <a:latin typeface="+mj-lt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B1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B2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B2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B3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M1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M2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M2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  <a:cs typeface="Gill Sans Light"/>
                        </a:rPr>
                        <a:t>M3</a:t>
                      </a:r>
                      <a:endParaRPr lang="en-US" sz="2000" b="1" dirty="0">
                        <a:latin typeface="+mj-l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7308304" y="1340768"/>
            <a:ext cx="223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smtClean="0">
                <a:solidFill>
                  <a:schemeClr val="tx2"/>
                </a:solidFill>
              </a:rPr>
              <a:t>Bus 505</a:t>
            </a:r>
          </a:p>
          <a:p>
            <a:r>
              <a:rPr kumimoji="1" lang="zh-TW" altLang="en-US" sz="1800" dirty="0" smtClean="0">
                <a:solidFill>
                  <a:schemeClr val="tx2"/>
                </a:solidFill>
                <a:latin typeface="微軟正黑體"/>
                <a:ea typeface="微軟正黑體"/>
                <a:cs typeface="微軟正黑體"/>
              </a:rPr>
              <a:t>臺大綜合體育館</a:t>
            </a:r>
            <a:endParaRPr kumimoji="1" lang="zh-TW" altLang="en-US" sz="1800" dirty="0">
              <a:solidFill>
                <a:schemeClr val="tx2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12160" y="17008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 dirty="0" smtClean="0">
                <a:solidFill>
                  <a:schemeClr val="tx2"/>
                </a:solidFill>
                <a:latin typeface="微軟正黑體"/>
                <a:ea typeface="微軟正黑體"/>
                <a:cs typeface="微軟正黑體"/>
              </a:rPr>
              <a:t>臺大</a:t>
            </a:r>
            <a:endParaRPr kumimoji="1" lang="zh-TW" altLang="en-US" sz="1800" dirty="0">
              <a:solidFill>
                <a:schemeClr val="tx2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04248" y="3501008"/>
            <a:ext cx="1621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Bus 505/MRT</a:t>
            </a:r>
          </a:p>
          <a:p>
            <a:r>
              <a:rPr lang="zh-TW" altLang="en-US" sz="18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捷</a:t>
            </a:r>
            <a:r>
              <a:rPr lang="zh-TW" altLang="en-US" sz="18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運</a:t>
            </a:r>
            <a:r>
              <a:rPr lang="zh-TW" altLang="en-US" sz="18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公館站</a:t>
            </a:r>
            <a:endParaRPr lang="zh-TW" altLang="en-US" sz="18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32240" y="537321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捷運台電大樓站</a:t>
            </a:r>
            <a:endParaRPr lang="zh-TW" altLang="en-US" sz="18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68344" y="46531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捷運萬隆站</a:t>
            </a:r>
            <a:endParaRPr lang="zh-TW" altLang="en-US" sz="18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1851888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786062" y="959455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38864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Implementation-T-Vertex-Id coding rule</a:t>
            </a:r>
            <a:endParaRPr lang="en-US" altLang="zh-TW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1150640"/>
          </a:xfrm>
        </p:spPr>
        <p:txBody>
          <a:bodyPr/>
          <a:lstStyle/>
          <a:p>
            <a:r>
              <a:rPr lang="en-US" altLang="zh-TW" dirty="0" smtClean="0"/>
              <a:t>Vertex Id coding rule</a:t>
            </a:r>
            <a:endParaRPr lang="en-US" altLang="zh-TW" dirty="0"/>
          </a:p>
          <a:p>
            <a:pPr marL="800100" lvl="3" indent="-342900"/>
            <a:endParaRPr lang="en-US" altLang="zh-TW" sz="2400" dirty="0">
              <a:cs typeface="+mn-cs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39</a:t>
            </a:fld>
            <a:endParaRPr lang="zh-TW" altLang="zh-TW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107504" y="1859670"/>
            <a:ext cx="3280901" cy="3513546"/>
            <a:chOff x="2945214" y="1268760"/>
            <a:chExt cx="3280901" cy="3513546"/>
          </a:xfrm>
        </p:grpSpPr>
        <p:sp>
          <p:nvSpPr>
            <p:cNvPr id="7" name="Oval 3"/>
            <p:cNvSpPr/>
            <p:nvPr/>
          </p:nvSpPr>
          <p:spPr>
            <a:xfrm>
              <a:off x="2945214" y="1268760"/>
              <a:ext cx="3280901" cy="3513546"/>
            </a:xfrm>
            <a:prstGeom prst="ellipse">
              <a:avLst/>
            </a:prstGeom>
            <a:solidFill>
              <a:srgbClr val="FFD04D"/>
            </a:solidFill>
            <a:ln w="1143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4"/>
            <p:cNvSpPr txBox="1"/>
            <p:nvPr/>
          </p:nvSpPr>
          <p:spPr>
            <a:xfrm>
              <a:off x="3809310" y="1829978"/>
              <a:ext cx="1656522" cy="492443"/>
            </a:xfrm>
            <a:prstGeom prst="rect">
              <a:avLst/>
            </a:prstGeom>
            <a:noFill/>
            <a:ln w="412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>
                  <a:solidFill>
                    <a:srgbClr val="FF0000"/>
                  </a:solidFill>
                </a:rPr>
                <a:t>Vertex Id</a:t>
              </a:r>
              <a:endParaRPr lang="en-US" sz="26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3587202" y="2694074"/>
              <a:ext cx="2232248" cy="492443"/>
            </a:xfrm>
            <a:prstGeom prst="rect">
              <a:avLst/>
            </a:prstGeom>
            <a:noFill/>
            <a:ln w="539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>
                  <a:solidFill>
                    <a:schemeClr val="tx1"/>
                  </a:solidFill>
                </a:rPr>
                <a:t>Vertex </a:t>
              </a:r>
              <a:r>
                <a:rPr lang="en-US" altLang="zh-TW" sz="2600" dirty="0" smtClean="0">
                  <a:solidFill>
                    <a:schemeClr val="tx1"/>
                  </a:solidFill>
                </a:rPr>
                <a:t>Value</a:t>
              </a:r>
              <a:endParaRPr lang="en-US" sz="2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755576" y="4082878"/>
            <a:ext cx="2232248" cy="492443"/>
          </a:xfrm>
          <a:prstGeom prst="rect">
            <a:avLst/>
          </a:prstGeom>
          <a:noFill/>
          <a:ln w="539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1"/>
                </a:solidFill>
              </a:rPr>
              <a:t>Vertex Type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71165" y="1340768"/>
            <a:ext cx="539555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[</a:t>
            </a:r>
            <a:r>
              <a:rPr lang="en-US" altLang="zh-TW" dirty="0" smtClean="0"/>
              <a:t>A]-[BB]-[CCC]-[DDDDD]-[EEEE]-[F]</a:t>
            </a:r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4813"/>
              </p:ext>
            </p:extLst>
          </p:nvPr>
        </p:nvGraphicFramePr>
        <p:xfrm>
          <a:off x="3656112" y="1916832"/>
          <a:ext cx="5184576" cy="4199589"/>
        </p:xfrm>
        <a:graphic>
          <a:graphicData uri="http://schemas.openxmlformats.org/drawingml/2006/table">
            <a:tbl>
              <a:tblPr firstRow="1" bandRow="1"/>
              <a:tblGrid>
                <a:gridCol w="2592288"/>
                <a:gridCol w="2592288"/>
              </a:tblGrid>
              <a:tr h="46128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Vertex Id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612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[A]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Land:1</a:t>
                      </a:r>
                    </a:p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Sea:2</a:t>
                      </a:r>
                    </a:p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Air:3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9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[BB]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Bus:00</a:t>
                      </a:r>
                    </a:p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MRT:01</a:t>
                      </a:r>
                    </a:p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99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[CCC]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Country Code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29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[DDDDD]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ZipCode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23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[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EEEE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Sequence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71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[F]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Direction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074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Introduction-</a:t>
            </a:r>
            <a:r>
              <a:rPr lang="en-US" altLang="zh-TW" dirty="0"/>
              <a:t>Motivation </a:t>
            </a:r>
            <a:r>
              <a:rPr lang="en-US" altLang="zh-TW" dirty="0" smtClean="0"/>
              <a:t>(2/</a:t>
            </a:r>
            <a:r>
              <a:rPr lang="en-US" altLang="zh-TW" dirty="0"/>
              <a:t>2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395536" y="838200"/>
            <a:ext cx="8352928" cy="2662808"/>
          </a:xfrm>
        </p:spPr>
        <p:txBody>
          <a:bodyPr/>
          <a:lstStyle/>
          <a:p>
            <a:r>
              <a:rPr lang="en-US" altLang="zh-TW" dirty="0" smtClean="0">
                <a:latin typeface="+mj-lt"/>
              </a:rPr>
              <a:t>The thesis presents an </a:t>
            </a:r>
            <a:r>
              <a:rPr lang="en-US" altLang="zh-TW" dirty="0">
                <a:latin typeface="+mj-lt"/>
              </a:rPr>
              <a:t>itinerary planning </a:t>
            </a:r>
            <a:r>
              <a:rPr lang="en-US" altLang="zh-TW" dirty="0" smtClean="0">
                <a:latin typeface="+mj-lt"/>
              </a:rPr>
              <a:t>advisor called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Dr. T </a:t>
            </a:r>
            <a:r>
              <a:rPr lang="en-US" altLang="zh-TW" dirty="0" smtClean="0">
                <a:latin typeface="+mj-lt"/>
              </a:rPr>
              <a:t>that provides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Dynamic</a:t>
            </a:r>
            <a:r>
              <a:rPr lang="zh-TW" altLang="en-US" dirty="0" smtClean="0">
                <a:latin typeface="+mj-lt"/>
              </a:rPr>
              <a:t>：</a:t>
            </a:r>
            <a:r>
              <a:rPr lang="en-US" altLang="zh-TW" dirty="0" smtClean="0">
                <a:latin typeface="+mj-lt"/>
              </a:rPr>
              <a:t>Provide Real-Time information</a:t>
            </a:r>
            <a:endParaRPr lang="en-US" altLang="zh-TW" dirty="0" smtClean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Demand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Responsive</a:t>
            </a:r>
            <a:r>
              <a:rPr lang="zh-TW" altLang="en-US" dirty="0" smtClean="0">
                <a:latin typeface="+mj-lt"/>
              </a:rPr>
              <a:t>：</a:t>
            </a:r>
            <a:r>
              <a:rPr lang="en-US" altLang="zh-TW" dirty="0" smtClean="0">
                <a:latin typeface="+mj-lt"/>
              </a:rPr>
              <a:t>Support interactive </a:t>
            </a:r>
            <a:r>
              <a:rPr lang="en-US" altLang="zh-TW" dirty="0">
                <a:latin typeface="+mj-lt"/>
              </a:rPr>
              <a:t>itinerary </a:t>
            </a:r>
            <a:r>
              <a:rPr lang="en-US" altLang="zh-TW" dirty="0" smtClean="0">
                <a:latin typeface="+mj-lt"/>
              </a:rPr>
              <a:t>planning results</a:t>
            </a:r>
          </a:p>
          <a:p>
            <a:pPr lvl="1"/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</a:t>
            </a:fld>
            <a:endParaRPr lang="zh-TW" altLang="zh-TW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fontAlgn="t"/>
            <a:r>
              <a:rPr lang="en-US" altLang="zh-TW" sz="1800" smtClean="0"/>
              <a:t>)</a:t>
            </a:r>
            <a:endParaRPr lang="zh-TW" altLang="zh-TW" sz="1800" b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Implementation-T-Vertex</a:t>
            </a:r>
            <a:endParaRPr lang="en-US" altLang="zh-TW" dirty="0"/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40</a:t>
            </a:fld>
            <a:endParaRPr lang="zh-TW" altLang="zh-TW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35496" y="2219710"/>
            <a:ext cx="3280901" cy="3513546"/>
            <a:chOff x="179512" y="1859670"/>
            <a:chExt cx="3280901" cy="3513546"/>
          </a:xfrm>
        </p:grpSpPr>
        <p:grpSp>
          <p:nvGrpSpPr>
            <p:cNvPr id="6" name="群組 5"/>
            <p:cNvGrpSpPr/>
            <p:nvPr/>
          </p:nvGrpSpPr>
          <p:grpSpPr>
            <a:xfrm>
              <a:off x="179512" y="1859670"/>
              <a:ext cx="3280901" cy="3513546"/>
              <a:chOff x="2945214" y="1268760"/>
              <a:chExt cx="3280901" cy="3513546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2945214" y="1268760"/>
                <a:ext cx="3280901" cy="3513546"/>
              </a:xfrm>
              <a:prstGeom prst="ellipse">
                <a:avLst/>
              </a:prstGeom>
              <a:solidFill>
                <a:srgbClr val="FFD04D"/>
              </a:solidFill>
              <a:ln w="114300"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4"/>
              <p:cNvSpPr txBox="1"/>
              <p:nvPr/>
            </p:nvSpPr>
            <p:spPr>
              <a:xfrm>
                <a:off x="3736964" y="1829978"/>
                <a:ext cx="1656522" cy="492443"/>
              </a:xfrm>
              <a:prstGeom prst="rect">
                <a:avLst/>
              </a:prstGeom>
              <a:noFill/>
              <a:ln w="41275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 smtClean="0">
                    <a:solidFill>
                      <a:schemeClr val="tx1"/>
                    </a:solidFill>
                  </a:rPr>
                  <a:t>Vertex Id</a:t>
                </a:r>
                <a:endParaRPr lang="en-US" sz="2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5"/>
              <p:cNvSpPr txBox="1"/>
              <p:nvPr/>
            </p:nvSpPr>
            <p:spPr>
              <a:xfrm>
                <a:off x="3449270" y="2694074"/>
                <a:ext cx="2232248" cy="492443"/>
              </a:xfrm>
              <a:prstGeom prst="rect">
                <a:avLst/>
              </a:prstGeom>
              <a:noFill/>
              <a:ln w="53975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 smtClean="0">
                    <a:solidFill>
                      <a:srgbClr val="FF0000"/>
                    </a:solidFill>
                  </a:rPr>
                  <a:t>Vertex </a:t>
                </a:r>
                <a:r>
                  <a:rPr lang="en-US" altLang="zh-TW" sz="2600" dirty="0" smtClean="0">
                    <a:solidFill>
                      <a:srgbClr val="FF0000"/>
                    </a:solidFill>
                  </a:rPr>
                  <a:t>Value</a:t>
                </a:r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TextBox 5"/>
            <p:cNvSpPr txBox="1"/>
            <p:nvPr/>
          </p:nvSpPr>
          <p:spPr>
            <a:xfrm>
              <a:off x="683568" y="4173706"/>
              <a:ext cx="2232248" cy="492443"/>
            </a:xfrm>
            <a:prstGeom prst="rect">
              <a:avLst/>
            </a:prstGeom>
            <a:noFill/>
            <a:ln w="539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Vertex Type</a:t>
              </a:r>
            </a:p>
          </p:txBody>
        </p:sp>
      </p:grpSp>
      <p:sp>
        <p:nvSpPr>
          <p:cNvPr id="13" name="內容版面配置區 2"/>
          <p:cNvSpPr txBox="1">
            <a:spLocks/>
          </p:cNvSpPr>
          <p:nvPr/>
        </p:nvSpPr>
        <p:spPr>
          <a:xfrm>
            <a:off x="3698670" y="2096852"/>
            <a:ext cx="4883669" cy="30963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4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u"/>
              <a:defRPr kumimoji="1" sz="2200" b="1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­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 b="1">
                <a:solidFill>
                  <a:srgbClr val="333399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1600" b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Vertex Value = Travel Time from the Source </a:t>
            </a:r>
            <a:r>
              <a:rPr lang="en-US" altLang="zh-TW" dirty="0" err="1" smtClean="0"/>
              <a:t>VertexId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fontAlgn="t"/>
            <a:endParaRPr lang="zh-TW" altLang="zh-TW" sz="1800" b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Implementation-T-Vertex</a:t>
            </a:r>
            <a:endParaRPr lang="en-US" altLang="zh-TW" dirty="0"/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41</a:t>
            </a:fld>
            <a:endParaRPr lang="zh-TW" altLang="zh-TW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107504" y="2219710"/>
            <a:ext cx="3096344" cy="3153506"/>
            <a:chOff x="179512" y="1859670"/>
            <a:chExt cx="3280901" cy="3513546"/>
          </a:xfrm>
        </p:grpSpPr>
        <p:grpSp>
          <p:nvGrpSpPr>
            <p:cNvPr id="6" name="群組 5"/>
            <p:cNvGrpSpPr/>
            <p:nvPr/>
          </p:nvGrpSpPr>
          <p:grpSpPr>
            <a:xfrm>
              <a:off x="179512" y="1859670"/>
              <a:ext cx="3280901" cy="3513546"/>
              <a:chOff x="2945214" y="1268760"/>
              <a:chExt cx="3280901" cy="3513546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2945214" y="1268760"/>
                <a:ext cx="3280901" cy="3513546"/>
              </a:xfrm>
              <a:prstGeom prst="ellipse">
                <a:avLst/>
              </a:prstGeom>
              <a:solidFill>
                <a:srgbClr val="FFD04D"/>
              </a:solidFill>
              <a:ln w="114300"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4"/>
              <p:cNvSpPr txBox="1"/>
              <p:nvPr/>
            </p:nvSpPr>
            <p:spPr>
              <a:xfrm>
                <a:off x="3730292" y="1829978"/>
                <a:ext cx="1656522" cy="492443"/>
              </a:xfrm>
              <a:prstGeom prst="rect">
                <a:avLst/>
              </a:prstGeom>
              <a:noFill/>
              <a:ln w="41275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 smtClean="0">
                    <a:solidFill>
                      <a:schemeClr val="tx1"/>
                    </a:solidFill>
                  </a:rPr>
                  <a:t>Vertex Id</a:t>
                </a:r>
                <a:endParaRPr lang="en-US" sz="2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5"/>
              <p:cNvSpPr txBox="1"/>
              <p:nvPr/>
            </p:nvSpPr>
            <p:spPr>
              <a:xfrm>
                <a:off x="3326713" y="2694074"/>
                <a:ext cx="2413856" cy="548666"/>
              </a:xfrm>
              <a:prstGeom prst="rect">
                <a:avLst/>
              </a:prstGeom>
              <a:noFill/>
              <a:ln w="53975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 smtClean="0">
                    <a:solidFill>
                      <a:schemeClr val="tx1"/>
                    </a:solidFill>
                  </a:rPr>
                  <a:t>Vertex </a:t>
                </a:r>
                <a:r>
                  <a:rPr lang="en-US" altLang="zh-TW" sz="2600" dirty="0" smtClean="0">
                    <a:solidFill>
                      <a:schemeClr val="tx1"/>
                    </a:solidFill>
                  </a:rPr>
                  <a:t>Value</a:t>
                </a:r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5"/>
            <p:cNvSpPr txBox="1"/>
            <p:nvPr/>
          </p:nvSpPr>
          <p:spPr>
            <a:xfrm>
              <a:off x="694064" y="4149080"/>
              <a:ext cx="2232248" cy="492443"/>
            </a:xfrm>
            <a:prstGeom prst="rect">
              <a:avLst/>
            </a:prstGeom>
            <a:noFill/>
            <a:ln w="53975"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>
                  <a:solidFill>
                    <a:srgbClr val="FF0000"/>
                  </a:solidFill>
                </a:rPr>
                <a:t>Vertex Type</a:t>
              </a:r>
              <a:endParaRPr lang="en-US" sz="26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67563"/>
              </p:ext>
            </p:extLst>
          </p:nvPr>
        </p:nvGraphicFramePr>
        <p:xfrm>
          <a:off x="3779912" y="1124744"/>
          <a:ext cx="5184576" cy="5425456"/>
        </p:xfrm>
        <a:graphic>
          <a:graphicData uri="http://schemas.openxmlformats.org/drawingml/2006/table">
            <a:tbl>
              <a:tblPr firstRow="1" bandRow="1"/>
              <a:tblGrid>
                <a:gridCol w="2592288"/>
                <a:gridCol w="2592288"/>
              </a:tblGrid>
              <a:tr h="95025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Vertex Type Attribute (V)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084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[Mode]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Bus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14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[Name]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民生社區活動中心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90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Location[</a:t>
                      </a:r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Lon,Lat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(121.5613867,</a:t>
                      </a:r>
                      <a:r>
                        <a:rPr lang="zh-TW" alt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 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25.05884333)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765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[Route]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612</a:t>
                      </a:r>
                      <a:r>
                        <a:rPr lang="zh-TW" alt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區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6651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Scheduld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 List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0610 0630 0650 1600 1620 1640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53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Gill Sans Light"/>
                        </a:rPr>
                        <a:t>LastTTE</a:t>
                      </a:r>
                      <a:endParaRPr lang="en-US" altLang="zh-TW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Gill Sans Light"/>
                        </a:rPr>
                        <a:t>600(sec)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953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Gill Sans Light"/>
                        </a:rPr>
                        <a:t>CarArrivalList</a:t>
                      </a:r>
                      <a:endParaRPr lang="en-US" altLang="zh-TW" sz="16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Gill Sans Light"/>
                        </a:rPr>
                        <a:t>[(100-AD,600),(200-AD,1200]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左大括弧 12"/>
          <p:cNvSpPr/>
          <p:nvPr/>
        </p:nvSpPr>
        <p:spPr bwMode="auto">
          <a:xfrm>
            <a:off x="3419873" y="2060848"/>
            <a:ext cx="360039" cy="3137420"/>
          </a:xfrm>
          <a:prstGeom prst="leftBrace">
            <a:avLst/>
          </a:prstGeom>
          <a:ln w="635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左大括弧 15"/>
          <p:cNvSpPr/>
          <p:nvPr/>
        </p:nvSpPr>
        <p:spPr bwMode="auto">
          <a:xfrm>
            <a:off x="3419873" y="5198268"/>
            <a:ext cx="360039" cy="1351932"/>
          </a:xfrm>
          <a:prstGeom prst="leftBrace">
            <a:avLst/>
          </a:prstGeom>
          <a:ln w="635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710769" y="3100898"/>
            <a:ext cx="853119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smtClean="0">
                <a:ea typeface="新細明體" pitchFamily="18" charset="-120"/>
              </a:rPr>
              <a:t>static</a:t>
            </a:r>
            <a:endParaRPr lang="zh-TW" altLang="en-US" sz="2000" dirty="0">
              <a:ea typeface="新細明體" pitchFamily="18" charset="-120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2141286" y="5661248"/>
            <a:ext cx="1225015" cy="400110"/>
          </a:xfrm>
          <a:prstGeom prst="rect">
            <a:avLst/>
          </a:prstGeom>
          <a:gradFill>
            <a:gsLst>
              <a:gs pos="0">
                <a:srgbClr val="FF0000"/>
              </a:gs>
              <a:gs pos="80000">
                <a:srgbClr val="FF4142"/>
              </a:gs>
              <a:gs pos="100000">
                <a:srgbClr val="FF3F9F"/>
              </a:gs>
            </a:gsLst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dynamic</a:t>
            </a:r>
            <a:endParaRPr lang="zh-TW" altLang="en-US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79324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42</a:t>
            </a:fld>
            <a:endParaRPr lang="zh-TW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539552" y="188640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 smtClean="0"/>
              <a:t>Static info.-Route Info</a:t>
            </a:r>
            <a:endParaRPr lang="zh-TW" altLang="en-US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07504" y="895561"/>
          <a:ext cx="6264696" cy="58862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4728"/>
                <a:gridCol w="4249968"/>
              </a:tblGrid>
              <a:tr h="1470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Route.aspx</a:t>
                      </a:r>
                      <a:endParaRPr lang="zh-TW" sz="10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路線</a:t>
                      </a:r>
                      <a:endParaRPr lang="zh-TW" sz="10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屬性</a:t>
                      </a:r>
                      <a:endParaRPr lang="zh-TW" sz="10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說明</a:t>
                      </a:r>
                      <a:endParaRPr lang="zh-TW" sz="10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  <a:endParaRPr lang="zh-TW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solidFill>
                            <a:srgbClr val="FF0000"/>
                          </a:solidFill>
                          <a:effectLst/>
                        </a:rPr>
                        <a:t>路線代碼 </a:t>
                      </a:r>
                      <a:endParaRPr lang="zh-TW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providerId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業者代碼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providerName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業者中文名稱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</a:rPr>
                        <a:t>nameZh</a:t>
                      </a:r>
                      <a:endParaRPr lang="zh-TW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solidFill>
                            <a:srgbClr val="FF0000"/>
                          </a:solidFill>
                          <a:effectLst/>
                        </a:rPr>
                        <a:t>中文名稱</a:t>
                      </a:r>
                      <a:endParaRPr lang="zh-TW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nameEn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英文名稱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pathAttributeId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所屬附屬路線</a:t>
                      </a:r>
                      <a:r>
                        <a:rPr lang="en-US" sz="1000" dirty="0">
                          <a:effectLst/>
                        </a:rPr>
                        <a:t>ID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pathAttributeName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所屬附屬路線中文名稱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pathAttributeEname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所屬附屬路線英文名稱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4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buildPeriod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建置時間，分為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：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期、</a:t>
                      </a:r>
                      <a:r>
                        <a:rPr lang="en-US" sz="1000" dirty="0">
                          <a:effectLst/>
                        </a:rPr>
                        <a:t>2</a:t>
                      </a:r>
                      <a:r>
                        <a:rPr lang="zh-TW" sz="1000" dirty="0">
                          <a:effectLst/>
                        </a:rPr>
                        <a:t>：</a:t>
                      </a:r>
                      <a:r>
                        <a:rPr lang="en-US" sz="1000" dirty="0">
                          <a:effectLst/>
                        </a:rPr>
                        <a:t>2</a:t>
                      </a:r>
                      <a:r>
                        <a:rPr lang="zh-TW" sz="1000" dirty="0">
                          <a:effectLst/>
                        </a:rPr>
                        <a:t>期、</a:t>
                      </a: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zh-TW" sz="1000" dirty="0">
                          <a:effectLst/>
                        </a:rPr>
                        <a:t>：</a:t>
                      </a: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zh-TW" sz="1000" dirty="0">
                          <a:effectLst/>
                        </a:rPr>
                        <a:t>期、</a:t>
                      </a:r>
                      <a:r>
                        <a:rPr lang="en-US" sz="1000" dirty="0">
                          <a:effectLst/>
                        </a:rPr>
                        <a:t>9</a:t>
                      </a:r>
                      <a:r>
                        <a:rPr lang="zh-TW" sz="1000" dirty="0">
                          <a:effectLst/>
                        </a:rPr>
                        <a:t>：非動態資料、</a:t>
                      </a:r>
                      <a:r>
                        <a:rPr lang="en-US" sz="1000" dirty="0">
                          <a:effectLst/>
                        </a:rPr>
                        <a:t>10</a:t>
                      </a:r>
                      <a:r>
                        <a:rPr lang="zh-TW" sz="1000" dirty="0">
                          <a:effectLst/>
                        </a:rPr>
                        <a:t>：北縣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departureZh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</a:t>
                      </a:r>
                      <a:r>
                        <a:rPr lang="zh-TW" sz="1000" dirty="0">
                          <a:effectLst/>
                        </a:rPr>
                        <a:t>去程第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站</a:t>
                      </a:r>
                      <a:r>
                        <a:rPr lang="en-US" sz="1000" dirty="0">
                          <a:effectLst/>
                        </a:rPr>
                        <a:t>'	</a:t>
                      </a:r>
                      <a:r>
                        <a:rPr lang="zh-TW" sz="1000" dirty="0">
                          <a:effectLst/>
                        </a:rPr>
                        <a:t>起站中文名稱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departureEn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</a:t>
                      </a:r>
                      <a:r>
                        <a:rPr lang="zh-TW" sz="1000" dirty="0">
                          <a:effectLst/>
                        </a:rPr>
                        <a:t>去程第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站</a:t>
                      </a:r>
                      <a:r>
                        <a:rPr lang="en-US" sz="1000" dirty="0">
                          <a:effectLst/>
                        </a:rPr>
                        <a:t>'	</a:t>
                      </a:r>
                      <a:r>
                        <a:rPr lang="zh-TW" sz="1000" dirty="0">
                          <a:effectLst/>
                        </a:rPr>
                        <a:t>起站英文名稱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destinationZh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</a:t>
                      </a:r>
                      <a:r>
                        <a:rPr lang="zh-TW" sz="1000" dirty="0">
                          <a:effectLst/>
                        </a:rPr>
                        <a:t>回程第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站</a:t>
                      </a:r>
                      <a:r>
                        <a:rPr lang="en-US" sz="1000" dirty="0">
                          <a:effectLst/>
                        </a:rPr>
                        <a:t>'	</a:t>
                      </a:r>
                      <a:r>
                        <a:rPr lang="zh-TW" sz="1000" dirty="0">
                          <a:effectLst/>
                        </a:rPr>
                        <a:t>訖站中文名稱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destinationEn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</a:t>
                      </a:r>
                      <a:r>
                        <a:rPr lang="zh-TW" sz="1000" dirty="0">
                          <a:effectLst/>
                        </a:rPr>
                        <a:t>回程第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zh-TW" sz="1000" dirty="0">
                          <a:effectLst/>
                        </a:rPr>
                        <a:t>站</a:t>
                      </a:r>
                      <a:r>
                        <a:rPr lang="en-US" sz="1000" dirty="0">
                          <a:effectLst/>
                        </a:rPr>
                        <a:t>'	</a:t>
                      </a:r>
                      <a:r>
                        <a:rPr lang="zh-TW" sz="1000" dirty="0">
                          <a:effectLst/>
                        </a:rPr>
                        <a:t>訖站英文名稱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realSequence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核定總班次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distance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總往返里程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zh-TW" sz="1000" dirty="0">
                          <a:effectLst/>
                        </a:rPr>
                        <a:t>公里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zh-TW" sz="1000" dirty="0">
                          <a:effectLst/>
                        </a:rPr>
                        <a:t>全程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goFirstBusTime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站牌顯示時使用，去程第一班發車時間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backFirstBusTime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站牌顯示時使用，回程第一班發車時間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goLastBusTime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站牌顯示時使用，去程最後一班發車時間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backLastBusTime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站牌顯示時使用，回程最後一班發車時間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peakHeadway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站牌顯示時使用，尖峰時段發車間隔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 OR mm)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offPeakHeadway</a:t>
                      </a:r>
                      <a:endParaRPr lang="zh-TW" sz="10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站牌顯示時使用，離峰時段發車間隔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hhmm</a:t>
                      </a:r>
                      <a:r>
                        <a:rPr lang="en-US" sz="1000" dirty="0">
                          <a:effectLst/>
                        </a:rPr>
                        <a:t> OR mm)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busTimeDesc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平日頭末班描述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holidayGoFirstBusTime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假日站牌顯示時使用，去程第一班發車時間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HHmm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holidayBackFirstBusTime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假日站牌顯示時使用，回程第一班發車時間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HHmm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holidayGoLastBusTime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假日站牌顯示時使用，去程最後一班發車時間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HHmm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holidayBackLastBusTime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假日站牌顯示時使用，回程最後一班發車時間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HHmm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holidayBusTimeDesc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假日頭末班描述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headwayDesc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平日發車間距描述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holidayPeakHeadway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假日站牌顯示時使用，尖峰時段發車間隔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mmmm</a:t>
                      </a:r>
                      <a:r>
                        <a:rPr lang="en-US" sz="1000" kern="100" dirty="0">
                          <a:effectLst/>
                        </a:rPr>
                        <a:t> OR mm)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holidayOffPeakHeadway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假日站牌顯示時使用，離峰時段發車間隔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mmmm</a:t>
                      </a:r>
                      <a:r>
                        <a:rPr lang="en-US" sz="1000" kern="100" dirty="0">
                          <a:effectLst/>
                        </a:rPr>
                        <a:t> OR mm)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holidayHeadwayDesc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假日發車間距描述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segmentBufferZh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分段緩衝區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TW" sz="1000" kern="100" dirty="0">
                          <a:effectLst/>
                        </a:rPr>
                        <a:t>中文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segmentBufferEn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分段緩衝區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TW" sz="1000" kern="100" dirty="0">
                          <a:effectLst/>
                        </a:rPr>
                        <a:t>英文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ticketPriceDescriptionZh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票價描述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TW" sz="1000" kern="100" dirty="0">
                          <a:effectLst/>
                        </a:rPr>
                        <a:t>中文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ticketPriceDescriptionEn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effectLst/>
                        </a:rPr>
                        <a:t>票價描述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TW" sz="1000" kern="100" dirty="0">
                          <a:effectLst/>
                        </a:rPr>
                        <a:t>英文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Route roadMapUrl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路線圖</a:t>
                      </a:r>
                      <a:r>
                        <a:rPr lang="en-US" sz="1000" dirty="0">
                          <a:effectLst/>
                        </a:rPr>
                        <a:t>URL</a:t>
                      </a:r>
                      <a:endParaRPr lang="zh-TW" sz="1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1250" marR="412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56" y="1587704"/>
            <a:ext cx="4869984" cy="463005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868144" y="1211970"/>
            <a:ext cx="1822935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JSON</a:t>
            </a:r>
            <a:r>
              <a:rPr lang="zh-TW" altLang="en-US" sz="2000" dirty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Format</a:t>
            </a:r>
            <a:endParaRPr lang="zh-TW" altLang="en-US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95614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43</a:t>
            </a:fld>
            <a:endParaRPr lang="zh-TW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374737" y="188640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/>
              <a:t>Static </a:t>
            </a:r>
            <a:r>
              <a:rPr lang="en-US" altLang="zh-TW" i="1" dirty="0" smtClean="0"/>
              <a:t>info.-Stop Info</a:t>
            </a:r>
            <a:endParaRPr lang="zh-TW" altLang="en-US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496" y="1052736"/>
          <a:ext cx="6118448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9215"/>
                <a:gridCol w="4919233"/>
              </a:tblGrid>
              <a:tr h="540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Stop.aspx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站牌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屬性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說明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  <a:endParaRPr lang="zh-TW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站牌代碼 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routeId</a:t>
                      </a:r>
                      <a:endParaRPr lang="zh-TW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所屬路線代碼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主路線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ID)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nameZh</a:t>
                      </a:r>
                      <a:endParaRPr lang="zh-TW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中文名稱 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nameEn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英文名稱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seqNo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於路線上的順序 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pgp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上下車站別 （</a:t>
                      </a:r>
                      <a:r>
                        <a:rPr lang="en-US" sz="1200" dirty="0">
                          <a:effectLst/>
                        </a:rPr>
                        <a:t>-1</a:t>
                      </a:r>
                      <a:r>
                        <a:rPr lang="zh-TW" sz="1200" dirty="0">
                          <a:effectLst/>
                        </a:rPr>
                        <a:t>：可下車、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zh-TW" sz="1200" dirty="0">
                          <a:effectLst/>
                        </a:rPr>
                        <a:t>：可上下車、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zh-TW" sz="1200" dirty="0">
                          <a:effectLst/>
                        </a:rPr>
                        <a:t>：可上車） 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goBack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去返程 （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zh-TW" sz="1200" dirty="0">
                          <a:effectLst/>
                        </a:rPr>
                        <a:t>：去程</a:t>
                      </a:r>
                      <a:r>
                        <a:rPr lang="en-US" sz="1200" dirty="0">
                          <a:effectLst/>
                        </a:rPr>
                        <a:t> / 1</a:t>
                      </a:r>
                      <a:r>
                        <a:rPr lang="zh-TW" sz="1200" dirty="0">
                          <a:effectLst/>
                        </a:rPr>
                        <a:t>：返程</a:t>
                      </a:r>
                      <a:r>
                        <a:rPr lang="en-US" sz="1200" dirty="0">
                          <a:effectLst/>
                        </a:rPr>
                        <a:t> / 2</a:t>
                      </a:r>
                      <a:r>
                        <a:rPr lang="zh-TW" sz="1200" dirty="0">
                          <a:effectLst/>
                        </a:rPr>
                        <a:t>：未知）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longitude</a:t>
                      </a:r>
                      <a:endParaRPr lang="zh-TW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經度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latitude</a:t>
                      </a:r>
                      <a:endParaRPr lang="zh-TW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緯度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address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地址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stopLocationId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站位</a:t>
                      </a:r>
                      <a:r>
                        <a:rPr lang="en-US" sz="1200" dirty="0">
                          <a:effectLst/>
                        </a:rPr>
                        <a:t>ID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showLon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顯示用經度</a:t>
                      </a:r>
                      <a:endParaRPr lang="zh-TW" sz="1200" dirty="0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showLat</a:t>
                      </a:r>
                      <a:endParaRPr lang="zh-TW" sz="12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顯示用緯度</a:t>
                      </a:r>
                      <a:endParaRPr lang="zh-TW" sz="1200" dirty="0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vector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向量角：</a:t>
                      </a:r>
                      <a:r>
                        <a:rPr lang="en-US" sz="1200" dirty="0">
                          <a:effectLst/>
                        </a:rPr>
                        <a:t>0~359</a:t>
                      </a:r>
                      <a:r>
                        <a:rPr lang="zh-TW" sz="1200" dirty="0">
                          <a:effectLst/>
                        </a:rPr>
                        <a:t>，預設為空白</a:t>
                      </a:r>
                      <a:endParaRPr lang="zh-TW" sz="12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2" y="1972871"/>
            <a:ext cx="5662072" cy="45190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6084168" y="1772816"/>
            <a:ext cx="1822935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JSON</a:t>
            </a:r>
            <a:r>
              <a:rPr lang="zh-TW" altLang="en-US" sz="2000" dirty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Format</a:t>
            </a:r>
            <a:endParaRPr lang="zh-TW" altLang="en-US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881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44</a:t>
            </a:fld>
            <a:endParaRPr lang="zh-TW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67544" y="188640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/>
              <a:t>Static </a:t>
            </a:r>
            <a:r>
              <a:rPr lang="en-US" altLang="zh-TW" i="1" dirty="0" smtClean="0"/>
              <a:t>info.-Time Cost Info</a:t>
            </a:r>
            <a:endParaRPr lang="zh-TW" altLang="en-US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07504" y="1124744"/>
          <a:ext cx="777240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6543"/>
                <a:gridCol w="5345857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TravelTimeDetail.aspx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歷史旅行時間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屬性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說明</a:t>
                      </a:r>
                      <a:endParaRPr lang="zh-TW" sz="120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FromStopId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FF0000"/>
                          </a:solidFill>
                          <a:effectLst/>
                        </a:rPr>
                        <a:t>起站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ToStopId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solidFill>
                            <a:srgbClr val="FF0000"/>
                          </a:solidFill>
                          <a:effectLst/>
                        </a:rPr>
                        <a:t>迄站</a:t>
                      </a:r>
                      <a:r>
                        <a:rPr lang="en-US" sz="1200" kern="0" dirty="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AvgTime</a:t>
                      </a:r>
                      <a:endParaRPr lang="zh-TW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solidFill>
                            <a:srgbClr val="FF0000"/>
                          </a:solidFill>
                          <a:effectLst/>
                        </a:rPr>
                        <a:t>平均時間</a:t>
                      </a:r>
                      <a:endParaRPr lang="zh-TW" sz="1200" kern="100" dirty="0">
                        <a:solidFill>
                          <a:srgbClr val="FF0000"/>
                        </a:solidFill>
                        <a:effectLst/>
                        <a:latin typeface="CG Times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附注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此表特有參數</a:t>
                      </a:r>
                      <a:r>
                        <a:rPr lang="en-US" sz="1200" kern="100" dirty="0">
                          <a:effectLst/>
                        </a:rPr>
                        <a:t> (</a:t>
                      </a:r>
                      <a:r>
                        <a:rPr lang="zh-TW" sz="1200" kern="100" dirty="0">
                          <a:effectLst/>
                        </a:rPr>
                        <a:t>大小寫需一致，需帶參數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pathAttributeId</a:t>
                      </a:r>
                      <a:r>
                        <a:rPr lang="zh-TW" sz="1200" kern="100" dirty="0">
                          <a:effectLst/>
                        </a:rPr>
                        <a:t>：為附屬路線代碼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    weekday</a:t>
                      </a:r>
                      <a:r>
                        <a:rPr lang="zh-TW" sz="1200" kern="100" dirty="0">
                          <a:effectLst/>
                        </a:rPr>
                        <a:t>：為星期，值為</a:t>
                      </a:r>
                      <a:r>
                        <a:rPr lang="en-US" sz="1200" kern="100" dirty="0">
                          <a:effectLst/>
                        </a:rPr>
                        <a:t>1~7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1</a:t>
                      </a:r>
                      <a:r>
                        <a:rPr lang="zh-TW" sz="1200" kern="100" dirty="0">
                          <a:effectLst/>
                        </a:rPr>
                        <a:t>：星期日，</a:t>
                      </a:r>
                      <a:r>
                        <a:rPr lang="en-US" sz="1200" kern="100" dirty="0">
                          <a:effectLst/>
                        </a:rPr>
                        <a:t>2</a:t>
                      </a:r>
                      <a:r>
                        <a:rPr lang="zh-TW" sz="1200" kern="100" dirty="0">
                          <a:effectLst/>
                        </a:rPr>
                        <a:t>：星期一，</a:t>
                      </a:r>
                      <a:r>
                        <a:rPr lang="en-US" sz="1200" kern="100" dirty="0">
                          <a:effectLst/>
                        </a:rPr>
                        <a:t>7</a:t>
                      </a:r>
                      <a:r>
                        <a:rPr lang="zh-TW" sz="1200" kern="100" dirty="0">
                          <a:effectLst/>
                        </a:rPr>
                        <a:t>：星期六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  </a:t>
                      </a:r>
                      <a:r>
                        <a:rPr lang="en-US" sz="1200" kern="100" dirty="0" err="1">
                          <a:effectLst/>
                        </a:rPr>
                        <a:t>timeRegion</a:t>
                      </a:r>
                      <a:r>
                        <a:rPr lang="zh-TW" sz="1200" kern="100" dirty="0">
                          <a:effectLst/>
                        </a:rPr>
                        <a:t>：為時區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TW" sz="1200" kern="100" dirty="0">
                          <a:effectLst/>
                        </a:rPr>
                        <a:t>分</a:t>
                      </a:r>
                      <a:r>
                        <a:rPr lang="en-US" sz="1200" kern="100" dirty="0">
                          <a:effectLst/>
                        </a:rPr>
                        <a:t>24</a:t>
                      </a:r>
                      <a:r>
                        <a:rPr lang="zh-TW" sz="1200" kern="100" dirty="0">
                          <a:effectLst/>
                        </a:rPr>
                        <a:t>個維度：</a:t>
                      </a:r>
                      <a:r>
                        <a:rPr lang="en-US" sz="1200" kern="100" dirty="0">
                          <a:effectLst/>
                        </a:rPr>
                        <a:t>0~1, 1~2, …)  </a:t>
                      </a:r>
                      <a:endParaRPr lang="zh-TW" sz="1000" kern="100" dirty="0">
                        <a:effectLst/>
                      </a:endParaRPr>
                    </a:p>
                    <a:p>
                      <a:pPr indent="121920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TW" sz="1200" kern="100" dirty="0">
                          <a:effectLst/>
                        </a:rPr>
                        <a:t>：表示</a:t>
                      </a:r>
                      <a:r>
                        <a:rPr lang="en-US" sz="1200" kern="100" dirty="0">
                          <a:effectLst/>
                        </a:rPr>
                        <a:t>00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00~01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00</a:t>
                      </a:r>
                      <a:r>
                        <a:rPr lang="zh-TW" sz="1200" kern="100" dirty="0">
                          <a:effectLst/>
                        </a:rPr>
                        <a:t>，</a:t>
                      </a:r>
                      <a:r>
                        <a:rPr lang="en-US" sz="1200" kern="100" dirty="0">
                          <a:effectLst/>
                        </a:rPr>
                        <a:t> 23</a:t>
                      </a:r>
                      <a:r>
                        <a:rPr lang="zh-TW" sz="1200" kern="100" dirty="0">
                          <a:effectLst/>
                        </a:rPr>
                        <a:t>：表示</a:t>
                      </a:r>
                      <a:r>
                        <a:rPr lang="en-US" sz="1200" kern="100" dirty="0">
                          <a:effectLst/>
                        </a:rPr>
                        <a:t>23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00~24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00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       type</a:t>
                      </a:r>
                      <a:r>
                        <a:rPr lang="zh-TW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1</a:t>
                      </a:r>
                      <a:r>
                        <a:rPr lang="zh-TW" sz="1200" kern="100" dirty="0">
                          <a:effectLst/>
                        </a:rPr>
                        <a:t>：站和站之間旅行時間，</a:t>
                      </a:r>
                      <a:r>
                        <a:rPr lang="en-US" sz="1200" kern="100" dirty="0">
                          <a:effectLst/>
                        </a:rPr>
                        <a:t>2 </a:t>
                      </a:r>
                      <a:r>
                        <a:rPr lang="zh-TW" sz="1200" kern="100" dirty="0">
                          <a:effectLst/>
                        </a:rPr>
                        <a:t>自首站累加（預設）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範例：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none" strike="noStrike" kern="100" dirty="0" smtClean="0">
                          <a:effectLst/>
                          <a:hlinkClick r:id="rId2"/>
                        </a:rPr>
                        <a:t>http://</a:t>
                      </a:r>
                      <a:r>
                        <a:rPr lang="en-US" sz="1200" u="none" strike="noStrike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imp.5284.com.tw:3621/TaipeiBusService/TravelTimeDetail.aspx?pathAttributeId=118410&amp;weekday=2&amp;timeRegion=15&amp;type=2</a:t>
                      </a:r>
                      <a:r>
                        <a:rPr lang="en-US" sz="1200" u="none" strike="noStrike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&amp;DataFormat=json</a:t>
                      </a:r>
                      <a:endParaRPr lang="zh-TW" sz="1200" u="none" strike="noStrike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 descr="traveltime_ishot-141218192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7" y="3265792"/>
            <a:ext cx="6734978" cy="325939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圖片 5" descr="time_costishot-1412190946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09"/>
          <a:stretch/>
        </p:blipFill>
        <p:spPr>
          <a:xfrm>
            <a:off x="5910530" y="2561511"/>
            <a:ext cx="3225070" cy="40778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6525562" y="2161401"/>
            <a:ext cx="1822935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JSON</a:t>
            </a:r>
            <a:r>
              <a:rPr lang="zh-TW" altLang="en-US" sz="2000" dirty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Format</a:t>
            </a:r>
            <a:endParaRPr lang="zh-TW" altLang="en-US" sz="2000" dirty="0">
              <a:ea typeface="新細明體" pitchFamily="18" charset="-120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3082236" y="3065737"/>
            <a:ext cx="1661224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XML</a:t>
            </a:r>
            <a:r>
              <a:rPr lang="zh-TW" altLang="en-US" sz="2000" dirty="0" smtClean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Format</a:t>
            </a:r>
            <a:endParaRPr lang="zh-TW" altLang="en-US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26084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45</a:t>
            </a:fld>
            <a:endParaRPr lang="zh-TW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539552" y="188640"/>
            <a:ext cx="8496944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 smtClean="0"/>
              <a:t>Dynamic info.-Bus </a:t>
            </a:r>
            <a:r>
              <a:rPr lang="en-US" altLang="zh-TW" i="1" dirty="0"/>
              <a:t>Estimate Arrival Time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706911"/>
              </p:ext>
            </p:extLst>
          </p:nvPr>
        </p:nvGraphicFramePr>
        <p:xfrm>
          <a:off x="197171" y="1571322"/>
          <a:ext cx="7560841" cy="4577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26"/>
                <a:gridCol w="2656962"/>
                <a:gridCol w="143775"/>
                <a:gridCol w="3612778"/>
              </a:tblGrid>
              <a:tr h="563207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訊息編號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N1</a:t>
                      </a:r>
                      <a:endParaRPr lang="zh-TW" sz="10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訊息型態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設定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0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目的</a:t>
                      </a:r>
                      <a:endParaRPr lang="zh-TW" sz="10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71755" marR="71755">
                        <a:lnSpc>
                          <a:spcPts val="18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更新站牌即時公車資訊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2290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用途</a:t>
                      </a:r>
                      <a:endParaRPr lang="zh-TW" sz="10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71755" marR="71755">
                        <a:lnSpc>
                          <a:spcPts val="18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控制中心下載即時公車資訊至站牌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45816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 dirty="0">
                          <a:effectLst/>
                        </a:rPr>
                        <a:t>訊息格式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71755" marR="71755">
                        <a:lnSpc>
                          <a:spcPts val="18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N1</a:t>
                      </a:r>
                      <a:r>
                        <a:rPr lang="en-US" sz="1000" b="1" dirty="0">
                          <a:effectLst/>
                        </a:rPr>
                        <a:t>,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StopID</a:t>
                      </a:r>
                      <a:r>
                        <a:rPr lang="en-US" sz="1000" b="1" dirty="0">
                          <a:effectLst/>
                        </a:rPr>
                        <a:t>,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RouteID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BusID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CurrentStop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DestinationStop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IsLastBus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EstimateTime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StopDistance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Direction,Type,TransTime,S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N,RecTime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45816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4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範例</a:t>
                      </a:r>
                      <a:endParaRPr lang="zh-TW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71755" marR="71755">
                        <a:lnSpc>
                          <a:spcPts val="18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N1, 350301412471557,285, 10000008, 350301412471560, 350301412471600,1, 5,3,1,1, 090203143750, 00000001, 090203143751</a:t>
                      </a:r>
                      <a:endParaRPr lang="zh-TW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50577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訊</a:t>
                      </a: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息</a:t>
                      </a: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參</a:t>
                      </a: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數</a:t>
                      </a: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定</a:t>
                      </a: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義</a:t>
                      </a:r>
                      <a:endParaRPr lang="zh-TW" sz="10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5082" marR="150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>
                          <a:effectLst/>
                        </a:rPr>
                        <a:t>N1</a:t>
                      </a:r>
                      <a:r>
                        <a:rPr lang="zh-TW" sz="1000" kern="100" dirty="0">
                          <a:effectLst/>
                        </a:rPr>
                        <a:t>：訊息代碼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StopID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）：站牌代碼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StopId</a:t>
                      </a:r>
                      <a:r>
                        <a:rPr lang="zh-TW" sz="1000" kern="100" dirty="0">
                          <a:effectLst/>
                        </a:rPr>
                        <a:t>站牌編號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RouteID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）：路線代碼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PathId</a:t>
                      </a:r>
                      <a:r>
                        <a:rPr lang="zh-TW" sz="1000" kern="100" dirty="0">
                          <a:effectLst/>
                        </a:rPr>
                        <a:t>主路線編號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BusID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）：車輛代碼</a:t>
                      </a:r>
                      <a:r>
                        <a:rPr lang="en-US" sz="1000" kern="100" dirty="0">
                          <a:effectLst/>
                        </a:rPr>
                        <a:t>(-1</a:t>
                      </a:r>
                      <a:r>
                        <a:rPr lang="zh-TW" sz="1000" kern="100" dirty="0">
                          <a:effectLst/>
                        </a:rPr>
                        <a:t>代表路線上查詢站牌前無車</a:t>
                      </a:r>
                      <a:r>
                        <a:rPr lang="en-US" sz="1000" kern="100" dirty="0">
                          <a:effectLst/>
                        </a:rPr>
                        <a:t>) (</a:t>
                      </a:r>
                      <a:r>
                        <a:rPr lang="en-US" sz="1000" kern="100" dirty="0" err="1">
                          <a:effectLst/>
                        </a:rPr>
                        <a:t>CarId</a:t>
                      </a:r>
                      <a:r>
                        <a:rPr lang="zh-TW" sz="1000" kern="100" dirty="0">
                          <a:effectLst/>
                        </a:rPr>
                        <a:t>車輛編號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CurrentStop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）：車輛目前所在站牌代碼</a:t>
                      </a:r>
                      <a:r>
                        <a:rPr lang="en-US" sz="1000" kern="100" dirty="0">
                          <a:effectLst/>
                        </a:rPr>
                        <a:t>(-1</a:t>
                      </a:r>
                      <a:r>
                        <a:rPr lang="zh-TW" sz="1000" kern="100" dirty="0">
                          <a:effectLst/>
                        </a:rPr>
                        <a:t>表班表機制無車時，無此站牌</a:t>
                      </a:r>
                      <a:r>
                        <a:rPr lang="en-US" sz="1000" kern="100" dirty="0">
                          <a:effectLst/>
                        </a:rPr>
                        <a:t>) (</a:t>
                      </a:r>
                      <a:r>
                        <a:rPr lang="en-US" sz="1000" kern="100" dirty="0" err="1">
                          <a:effectLst/>
                        </a:rPr>
                        <a:t>StopId</a:t>
                      </a:r>
                      <a:r>
                        <a:rPr lang="zh-TW" sz="1000" kern="100" dirty="0">
                          <a:effectLst/>
                        </a:rPr>
                        <a:t>站牌編號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DestinationStop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）：車輛目的站牌代碼</a:t>
                      </a:r>
                      <a:r>
                        <a:rPr lang="en-US" sz="1000" kern="100" dirty="0">
                          <a:effectLst/>
                        </a:rPr>
                        <a:t>(-1</a:t>
                      </a:r>
                      <a:r>
                        <a:rPr lang="zh-TW" sz="1000" kern="100" dirty="0">
                          <a:effectLst/>
                        </a:rPr>
                        <a:t>表班表機制無車時，無此站牌</a:t>
                      </a:r>
                      <a:r>
                        <a:rPr lang="en-US" sz="1000" kern="100" dirty="0">
                          <a:effectLst/>
                        </a:rPr>
                        <a:t>) (</a:t>
                      </a:r>
                      <a:r>
                        <a:rPr lang="en-US" sz="1000" kern="100" dirty="0" err="1">
                          <a:effectLst/>
                        </a:rPr>
                        <a:t>StopId</a:t>
                      </a:r>
                      <a:r>
                        <a:rPr lang="zh-TW" sz="1000" kern="100" dirty="0">
                          <a:effectLst/>
                        </a:rPr>
                        <a:t>站牌編號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IsLastBus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）：車輛是否末班車</a:t>
                      </a:r>
                      <a:r>
                        <a:rPr lang="en-US" sz="1000" kern="100" dirty="0">
                          <a:effectLst/>
                        </a:rPr>
                        <a:t>(1-&gt;</a:t>
                      </a:r>
                      <a:r>
                        <a:rPr lang="zh-TW" sz="1000" kern="100" dirty="0">
                          <a:effectLst/>
                        </a:rPr>
                        <a:t>末班車</a:t>
                      </a:r>
                      <a:r>
                        <a:rPr lang="en-US" sz="1000" kern="100" dirty="0">
                          <a:effectLst/>
                        </a:rPr>
                        <a:t> 0-&gt;</a:t>
                      </a:r>
                      <a:r>
                        <a:rPr lang="zh-TW" sz="1000" kern="100" dirty="0">
                          <a:effectLst/>
                        </a:rPr>
                        <a:t>非末班車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EstimateTime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）：車輛抵達</a:t>
                      </a:r>
                      <a:r>
                        <a:rPr lang="en-US" sz="1000" kern="100" dirty="0" err="1">
                          <a:effectLst/>
                        </a:rPr>
                        <a:t>StopID</a:t>
                      </a:r>
                      <a:r>
                        <a:rPr lang="zh-TW" sz="1000" kern="100" dirty="0">
                          <a:effectLst/>
                        </a:rPr>
                        <a:t>的預估到站時間（</a:t>
                      </a:r>
                      <a:r>
                        <a:rPr lang="zh-TW" sz="1000" strike="sngStrike" kern="100" dirty="0">
                          <a:effectLst/>
                        </a:rPr>
                        <a:t>分</a:t>
                      </a:r>
                      <a:r>
                        <a:rPr lang="zh-TW" sz="1000" kern="100" dirty="0">
                          <a:effectLst/>
                        </a:rPr>
                        <a:t>）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zh-TW" sz="1000" kern="100" dirty="0">
                          <a:effectLst/>
                        </a:rPr>
                        <a:t>秒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228600"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-1 </a:t>
                      </a:r>
                      <a:r>
                        <a:rPr lang="zh-TW" sz="1000" kern="100" dirty="0">
                          <a:effectLst/>
                        </a:rPr>
                        <a:t>尚未發車</a:t>
                      </a:r>
                      <a:r>
                        <a:rPr lang="en-US" sz="1000" kern="100" dirty="0">
                          <a:effectLst/>
                        </a:rPr>
                        <a:t>  -2 </a:t>
                      </a:r>
                      <a:r>
                        <a:rPr lang="zh-TW" sz="1000" kern="100" dirty="0">
                          <a:effectLst/>
                        </a:rPr>
                        <a:t>交管不停靠</a:t>
                      </a:r>
                      <a:r>
                        <a:rPr lang="en-US" sz="1000" kern="100" dirty="0">
                          <a:effectLst/>
                        </a:rPr>
                        <a:t>  -3 </a:t>
                      </a:r>
                      <a:r>
                        <a:rPr lang="zh-TW" sz="1000" kern="100" dirty="0">
                          <a:effectLst/>
                        </a:rPr>
                        <a:t>末班車已過</a:t>
                      </a:r>
                      <a:r>
                        <a:rPr lang="en-US" sz="1000" kern="100" dirty="0">
                          <a:effectLst/>
                        </a:rPr>
                        <a:t>  -4 </a:t>
                      </a:r>
                      <a:r>
                        <a:rPr lang="zh-TW" sz="1000" kern="100" dirty="0">
                          <a:effectLst/>
                        </a:rPr>
                        <a:t>今日未營運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StopDistance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）：車輛距離本站站數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>
                          <a:effectLst/>
                        </a:rPr>
                        <a:t>Direction</a:t>
                      </a:r>
                      <a:r>
                        <a:rPr lang="zh-TW" sz="1000" kern="100" dirty="0">
                          <a:effectLst/>
                        </a:rPr>
                        <a:t>（</a:t>
                      </a:r>
                      <a:r>
                        <a:rPr lang="en-US" sz="1000" kern="100" dirty="0">
                          <a:effectLst/>
                        </a:rPr>
                        <a:t>String</a:t>
                      </a:r>
                      <a:r>
                        <a:rPr lang="zh-TW" sz="1000" kern="100" dirty="0">
                          <a:effectLst/>
                        </a:rPr>
                        <a:t>）：方向</a:t>
                      </a:r>
                      <a:r>
                        <a:rPr lang="en-US" sz="1000" kern="100" dirty="0">
                          <a:effectLst/>
                        </a:rPr>
                        <a:t>(0</a:t>
                      </a:r>
                      <a:r>
                        <a:rPr lang="zh-TW" sz="1000" kern="100" dirty="0">
                          <a:effectLst/>
                        </a:rPr>
                        <a:t>：去程</a:t>
                      </a:r>
                      <a:r>
                        <a:rPr lang="en-US" sz="1000" kern="100" dirty="0">
                          <a:effectLst/>
                        </a:rPr>
                        <a:t> 1</a:t>
                      </a:r>
                      <a:r>
                        <a:rPr lang="zh-TW" sz="1000" kern="100" dirty="0">
                          <a:effectLst/>
                        </a:rPr>
                        <a:t>：返程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>
                          <a:effectLst/>
                        </a:rPr>
                        <a:t>Type</a:t>
                      </a:r>
                      <a:r>
                        <a:rPr lang="zh-TW" sz="1000" kern="100" dirty="0">
                          <a:effectLst/>
                        </a:rPr>
                        <a:t>：本訊息種類</a:t>
                      </a:r>
                      <a:r>
                        <a:rPr lang="en-US" sz="1000" kern="100" dirty="0">
                          <a:effectLst/>
                        </a:rPr>
                        <a:t>(1</a:t>
                      </a:r>
                      <a:r>
                        <a:rPr lang="zh-TW" sz="1000" kern="100" dirty="0">
                          <a:effectLst/>
                        </a:rPr>
                        <a:t>：定期</a:t>
                      </a:r>
                      <a:r>
                        <a:rPr lang="en-US" sz="1000" kern="100" dirty="0">
                          <a:effectLst/>
                        </a:rPr>
                        <a:t>, 2</a:t>
                      </a:r>
                      <a:r>
                        <a:rPr lang="zh-TW" sz="1000" kern="100" dirty="0">
                          <a:effectLst/>
                        </a:rPr>
                        <a:t>：非定期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TrasTime</a:t>
                      </a:r>
                      <a:r>
                        <a:rPr lang="zh-TW" sz="1000" kern="100" dirty="0">
                          <a:effectLst/>
                        </a:rPr>
                        <a:t>：傳出時間，發送時間格式為：</a:t>
                      </a:r>
                      <a:r>
                        <a:rPr lang="en-US" sz="1000" kern="100" dirty="0">
                          <a:effectLst/>
                        </a:rPr>
                        <a:t>090203143750,</a:t>
                      </a:r>
                      <a:r>
                        <a:rPr lang="zh-TW" sz="1000" kern="100" dirty="0">
                          <a:effectLst/>
                        </a:rPr>
                        <a:t>年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月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日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時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分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秒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>
                          <a:effectLst/>
                        </a:rPr>
                        <a:t>S/N</a:t>
                      </a:r>
                      <a:r>
                        <a:rPr lang="zh-TW" sz="1000" kern="100" dirty="0">
                          <a:effectLst/>
                        </a:rPr>
                        <a:t>： 發送序號：</a:t>
                      </a:r>
                      <a:r>
                        <a:rPr lang="en-US" sz="1000" kern="100" dirty="0">
                          <a:effectLst/>
                        </a:rPr>
                        <a:t>00000001,</a:t>
                      </a:r>
                      <a:r>
                        <a:rPr lang="zh-TW" sz="1000" kern="100" dirty="0">
                          <a:effectLst/>
                        </a:rPr>
                        <a:t>年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月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日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流水號</a:t>
                      </a:r>
                      <a:r>
                        <a:rPr lang="en-US" sz="1000" kern="100" dirty="0">
                          <a:effectLst/>
                        </a:rPr>
                        <a:t>(8)</a:t>
                      </a:r>
                      <a:r>
                        <a:rPr lang="zh-TW" sz="1000" kern="100" dirty="0">
                          <a:effectLst/>
                        </a:rPr>
                        <a:t>。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RecTime</a:t>
                      </a:r>
                      <a:r>
                        <a:rPr lang="zh-TW" sz="1000" kern="100" dirty="0">
                          <a:effectLst/>
                        </a:rPr>
                        <a:t>：接收到的時間，格式為：</a:t>
                      </a:r>
                      <a:r>
                        <a:rPr lang="en-US" sz="1000" kern="100" dirty="0">
                          <a:effectLst/>
                        </a:rPr>
                        <a:t>090203143750,</a:t>
                      </a:r>
                      <a:r>
                        <a:rPr lang="zh-TW" sz="1000" kern="100" dirty="0">
                          <a:effectLst/>
                        </a:rPr>
                        <a:t>年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月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日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時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分</a:t>
                      </a: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zh-TW" sz="1000" kern="100" dirty="0">
                          <a:effectLst/>
                        </a:rPr>
                        <a:t>秒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5082" marR="150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179512" y="908720"/>
            <a:ext cx="1026243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TW" sz="2000" dirty="0" smtClean="0">
                <a:ea typeface="新細明體" pitchFamily="18" charset="-120"/>
              </a:rPr>
              <a:t>Socket</a:t>
            </a:r>
            <a:endParaRPr lang="zh-TW" altLang="en-US" sz="20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94805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BF6282-4C93-4537-8C6F-6737012AFD42}" type="slidenum">
              <a:rPr lang="zh-TW" altLang="zh-TW" smtClean="0"/>
              <a:pPr>
                <a:defRPr/>
              </a:pPr>
              <a:t>46</a:t>
            </a:fld>
            <a:endParaRPr lang="zh-TW" altLang="zh-TW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539552" y="188640"/>
            <a:ext cx="684076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i="1" dirty="0" err="1" smtClean="0"/>
              <a:t>Dr.T</a:t>
            </a:r>
            <a:r>
              <a:rPr lang="en-US" altLang="zh-TW" i="1" dirty="0" smtClean="0"/>
              <a:t> UI Design</a:t>
            </a:r>
            <a:endParaRPr lang="en-US" altLang="zh-TW" i="1" dirty="0"/>
          </a:p>
        </p:txBody>
      </p:sp>
      <p:pic>
        <p:nvPicPr>
          <p:cNvPr id="5" name="圖片 4" descr="drt_uiishot-1412182017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742965" cy="51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06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fontAlgn="t"/>
            <a:r>
              <a:rPr lang="en-US" altLang="zh-TW" sz="1800" smtClean="0"/>
              <a:t>)</a:t>
            </a:r>
            <a:endParaRPr lang="zh-TW" altLang="zh-TW" sz="1800" b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r>
              <a:rPr lang="en-US" altLang="zh-TW" dirty="0" smtClean="0"/>
              <a:t>Implementation-Partition Strategy</a:t>
            </a:r>
            <a:endParaRPr lang="en-US" altLang="zh-TW" dirty="0"/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47</a:t>
            </a:fld>
            <a:endParaRPr lang="zh-TW" altLang="zh-TW" smtClean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25834"/>
              </p:ext>
            </p:extLst>
          </p:nvPr>
        </p:nvGraphicFramePr>
        <p:xfrm>
          <a:off x="467544" y="1084225"/>
          <a:ext cx="8424936" cy="5159983"/>
        </p:xfrm>
        <a:graphic>
          <a:graphicData uri="http://schemas.openxmlformats.org/drawingml/2006/table">
            <a:tbl>
              <a:tblPr firstRow="1" bandRow="1"/>
              <a:tblGrid>
                <a:gridCol w="4212468"/>
                <a:gridCol w="4212468"/>
              </a:tblGrid>
              <a:tr h="1159544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"/>
                        </a:rPr>
                        <a:t>Partition Strategy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257239">
                <a:tc>
                  <a:txBody>
                    <a:bodyPr/>
                    <a:lstStyle/>
                    <a:p>
                      <a:pPr algn="ctr"/>
                      <a:endParaRPr lang="en-US" altLang="zh-TW" sz="16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  <a:p>
                      <a:pPr algn="ctr"/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RandomVertexCut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Assigns edges to partitions by </a:t>
                      </a:r>
                      <a:r>
                        <a:rPr lang="en-US" altLang="zh-TW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hashing the source and destination vertex IDs(the same direction)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363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CanonicalRandomVertexCut</a:t>
                      </a:r>
                      <a:endParaRPr lang="en-US" altLang="zh-TW" sz="1600" b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Assigns edges to partitions by </a:t>
                      </a:r>
                      <a:r>
                        <a:rPr lang="en-US" altLang="zh-TW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hashing the source and destination vertex IDs </a:t>
                      </a:r>
                      <a:r>
                        <a:rPr lang="en-US" altLang="zh-TW" b="1" smtClean="0">
                          <a:solidFill>
                            <a:srgbClr val="FF0000"/>
                          </a:solidFill>
                        </a:rPr>
                        <a:t>in a canonical direction</a:t>
                      </a:r>
                      <a:endParaRPr lang="zh-TW" altLang="en-US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52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EdgePartition1D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Assigns edges to </a:t>
                      </a:r>
                      <a:r>
                        <a:rPr lang="en-US" altLang="zh-TW" b="1" smtClean="0">
                          <a:solidFill>
                            <a:srgbClr val="FF0000"/>
                          </a:solidFill>
                        </a:rPr>
                        <a:t>partitions using only the source vertex ID</a:t>
                      </a:r>
                      <a:r>
                        <a:rPr lang="en-US" altLang="zh-TW" smtClean="0"/>
                        <a:t>, colocating edges with the same source.</a:t>
                      </a:r>
                      <a:endParaRPr lang="zh-TW" altLang="en-US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8254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EdgePartition2D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 Assigns edges to partitions </a:t>
                      </a:r>
                      <a:r>
                        <a:rPr lang="en-US" altLang="zh-TW" b="1" smtClean="0">
                          <a:solidFill>
                            <a:srgbClr val="FF0000"/>
                          </a:solidFill>
                        </a:rPr>
                        <a:t>using a 2D partitioning of the sparse edge adjacency matrix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00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483768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Implementation Results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>
                <a:latin typeface="+mj-lt"/>
              </a:rPr>
              <a:t>route:1188</a:t>
            </a:r>
          </a:p>
          <a:p>
            <a:r>
              <a:rPr lang="en-US" altLang="zh-TW" dirty="0" smtClean="0">
                <a:latin typeface="+mj-lt"/>
              </a:rPr>
              <a:t>Stop:58308</a:t>
            </a:r>
          </a:p>
          <a:p>
            <a:r>
              <a:rPr lang="en-US" altLang="zh-TW" dirty="0" err="1" smtClean="0">
                <a:latin typeface="+mj-lt"/>
              </a:rPr>
              <a:t>TravelTime</a:t>
            </a:r>
            <a:r>
              <a:rPr lang="en-US" altLang="zh-TW" dirty="0" smtClean="0">
                <a:latin typeface="+mj-lt"/>
              </a:rPr>
              <a:t> weight:7,469,454</a:t>
            </a:r>
          </a:p>
          <a:p>
            <a:r>
              <a:rPr lang="en-US" altLang="zh-TW" dirty="0" err="1"/>
              <a:t>TravelTime</a:t>
            </a:r>
            <a:r>
              <a:rPr lang="en-US" altLang="zh-TW" dirty="0"/>
              <a:t> </a:t>
            </a:r>
            <a:r>
              <a:rPr lang="en-US" altLang="zh-TW" dirty="0" smtClean="0"/>
              <a:t>weight:64,182,120</a:t>
            </a:r>
            <a:endParaRPr lang="en-US" altLang="zh-TW" dirty="0"/>
          </a:p>
          <a:p>
            <a:endParaRPr lang="en-US" altLang="zh-TW" dirty="0" smtClean="0">
              <a:latin typeface="+mj-lt"/>
            </a:endParaRPr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48</a:t>
            </a:fld>
            <a:endParaRPr lang="zh-TW" altLang="zh-TW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43259"/>
              </p:ext>
            </p:extLst>
          </p:nvPr>
        </p:nvGraphicFramePr>
        <p:xfrm>
          <a:off x="1079675" y="3487133"/>
          <a:ext cx="5184576" cy="2016994"/>
        </p:xfrm>
        <a:graphic>
          <a:graphicData uri="http://schemas.openxmlformats.org/drawingml/2006/table">
            <a:tbl>
              <a:tblPr firstRow="1" bandRow="1"/>
              <a:tblGrid>
                <a:gridCol w="2592288"/>
                <a:gridCol w="2592288"/>
              </a:tblGrid>
              <a:tr h="1341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 Test Environment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612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Notebook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MacBook Pro(Retina)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9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CPU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2.6 GHz Intel Core i5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(1 CPU/4Cores)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99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RAM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16 GB 1600 MHz DDR3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 smtClean="0">
                <a:latin typeface="+mj-lt"/>
              </a:rPr>
              <a:t>This is my thesis evaluation/validation</a:t>
            </a:r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49</a:t>
            </a:fld>
            <a:endParaRPr lang="zh-TW" altLang="zh-TW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57902"/>
              </p:ext>
            </p:extLst>
          </p:nvPr>
        </p:nvGraphicFramePr>
        <p:xfrm>
          <a:off x="251520" y="1412777"/>
          <a:ext cx="8496945" cy="4604091"/>
        </p:xfrm>
        <a:graphic>
          <a:graphicData uri="http://schemas.openxmlformats.org/drawingml/2006/table">
            <a:tbl>
              <a:tblPr firstRow="1" bandRow="1"/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51401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 Test Results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52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node 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num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build graph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time</a:t>
                      </a:r>
                    </a:p>
                    <a:p>
                      <a:pPr algn="ctr" fontAlgn="b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milliseconds)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sssp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/per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node</a:t>
                      </a:r>
                    </a:p>
                    <a:p>
                      <a:pPr algn="ctr" fontAlgn="b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(milliseconds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)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Sssp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 for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all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node(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secs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)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Sssp</a:t>
                      </a:r>
                      <a:r>
                        <a:rPr lang="en-US" altLang="zh-TW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 for </a:t>
                      </a:r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/>
                        </a:rPr>
                        <a:t>all node(</a:t>
                      </a:r>
                      <a:r>
                        <a:rPr lang="en-US" sz="1600" b="1" kern="1200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mins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)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4366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143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5474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54740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912.33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4366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274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7931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158620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2643.67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4366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30000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162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12021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360630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6010.50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4366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40000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175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12939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517560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8626.00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1956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50000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176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14522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726100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12101.67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4366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60000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162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21144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1268640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21144.00 </a:t>
                      </a:r>
                    </a:p>
                  </a:txBody>
                  <a:tcPr marL="12700" marR="12700" marT="1270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7746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534400" cy="457200"/>
          </a:xfrm>
        </p:spPr>
        <p:txBody>
          <a:bodyPr/>
          <a:lstStyle/>
          <a:p>
            <a:r>
              <a:rPr lang="en-US" altLang="zh-TW" dirty="0" smtClean="0"/>
              <a:t>Related Work-Google</a:t>
            </a:r>
            <a:r>
              <a:rPr lang="en-US" altLang="zh-TW" sz="2600" dirty="0" smtClean="0"/>
              <a:t>(</a:t>
            </a:r>
            <a:r>
              <a:rPr lang="en-US" altLang="zh-TW" sz="2600" dirty="0"/>
              <a:t>1</a:t>
            </a:r>
            <a:r>
              <a:rPr lang="en-US" altLang="zh-TW" sz="2600" dirty="0" smtClean="0"/>
              <a:t>/</a:t>
            </a:r>
            <a:r>
              <a:rPr lang="en-US" altLang="zh-TW" sz="2600" dirty="0"/>
              <a:t>3</a:t>
            </a:r>
            <a:r>
              <a:rPr lang="en-US" altLang="zh-TW" sz="2600" dirty="0" smtClean="0"/>
              <a:t>) </a:t>
            </a:r>
            <a:endParaRPr kumimoji="1"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</a:t>
            </a:fld>
            <a:endParaRPr lang="zh-TW" altLang="zh-TW"/>
          </a:p>
        </p:txBody>
      </p:sp>
      <p:sp>
        <p:nvSpPr>
          <p:cNvPr id="13" name="圓角矩形 8"/>
          <p:cNvSpPr/>
          <p:nvPr/>
        </p:nvSpPr>
        <p:spPr bwMode="auto">
          <a:xfrm>
            <a:off x="251520" y="836712"/>
            <a:ext cx="3384376" cy="1008112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kumimoji="0"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User preferences(</a:t>
            </a:r>
            <a:r>
              <a:rPr kumimoji="0" lang="zh-TW" altLang="en-US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使用者偏好</a:t>
            </a:r>
            <a:r>
              <a:rPr kumimoji="0"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Modal Choice(</a:t>
            </a:r>
            <a:r>
              <a:rPr kumimoji="0"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運具選擇</a:t>
            </a: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Departure/Arrive Time(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出發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/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抵達時間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342900" indent="-342900">
              <a:buFont typeface="Arial"/>
              <a:buChar char="•"/>
              <a:defRPr/>
            </a:pPr>
            <a:endParaRPr kumimoji="0" lang="zh-TW" alt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</p:txBody>
      </p:sp>
      <p:pic>
        <p:nvPicPr>
          <p:cNvPr id="7" name="圖片 6" descr="20140918_google旅運規劃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1252"/>
          <a:stretch/>
        </p:blipFill>
        <p:spPr>
          <a:xfrm>
            <a:off x="323528" y="1844824"/>
            <a:ext cx="8567820" cy="4669064"/>
          </a:xfrm>
          <a:prstGeom prst="rect">
            <a:avLst/>
          </a:prstGeom>
        </p:spPr>
      </p:pic>
      <p:sp>
        <p:nvSpPr>
          <p:cNvPr id="16" name="圓角矩形 8"/>
          <p:cNvSpPr/>
          <p:nvPr/>
        </p:nvSpPr>
        <p:spPr bwMode="auto">
          <a:xfrm>
            <a:off x="5220072" y="836712"/>
            <a:ext cx="3384376" cy="1224136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Planning results(</a:t>
            </a:r>
            <a:r>
              <a:rPr lang="zh-TW" altLang="en-US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規劃結果</a:t>
            </a:r>
            <a:r>
              <a:rPr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Walking time(</a:t>
            </a:r>
            <a:r>
              <a:rPr kumimoji="0"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步行時間</a:t>
            </a: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Travel Time(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旅行時間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Stop distance(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站距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Fare(</a:t>
            </a:r>
            <a:r>
              <a:rPr kumimoji="0"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票價</a:t>
            </a: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lvl="1">
              <a:defRPr/>
            </a:pPr>
            <a:endParaRPr kumimoji="0" lang="en-US" altLang="zh-TW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  <a:p>
            <a:pPr marL="342900" indent="-342900">
              <a:buFont typeface="Arial"/>
              <a:buChar char="•"/>
              <a:defRPr/>
            </a:pPr>
            <a:endParaRPr kumimoji="0" lang="zh-TW" alt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683926" y="5790802"/>
            <a:ext cx="7880350" cy="710011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 algn="l">
              <a:lnSpc>
                <a:spcPct val="12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Lack </a:t>
            </a:r>
            <a:r>
              <a:rPr lang="en-US" altLang="zh-TW" b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of dynamic information for Bus</a:t>
            </a:r>
            <a:endParaRPr lang="zh-TW" altLang="en-US" b="1" u="sng" dirty="0">
              <a:solidFill>
                <a:srgbClr val="FF66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22394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 smtClean="0">
                <a:latin typeface="+mj-lt"/>
              </a:rPr>
              <a:t>This is my thesis evaluation/validation</a:t>
            </a:r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50</a:t>
            </a:fld>
            <a:endParaRPr lang="zh-TW" altLang="zh-TW" smtClean="0"/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200848"/>
              </p:ext>
            </p:extLst>
          </p:nvPr>
        </p:nvGraphicFramePr>
        <p:xfrm>
          <a:off x="467544" y="1660524"/>
          <a:ext cx="8280920" cy="4216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66671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51</a:t>
            </a:fld>
            <a:endParaRPr lang="zh-TW" altLang="zh-TW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9363000" cy="4572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Evaluation-Spark for Analysis Engine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323528" y="866056"/>
            <a:ext cx="8568952" cy="5543128"/>
          </a:xfrm>
        </p:spPr>
        <p:txBody>
          <a:bodyPr/>
          <a:lstStyle/>
          <a:p>
            <a:r>
              <a:rPr lang="en-US" altLang="zh-TW" dirty="0" err="1" smtClean="0"/>
              <a:t>Spark:Apache</a:t>
            </a:r>
            <a:r>
              <a:rPr lang="en-US" altLang="zh-TW" dirty="0" smtClean="0"/>
              <a:t> </a:t>
            </a:r>
            <a:r>
              <a:rPr lang="en-US" altLang="zh-TW" dirty="0"/>
              <a:t>Spark is a fast and general-purpose cluster computing </a:t>
            </a:r>
            <a:r>
              <a:rPr lang="en-US" altLang="zh-TW" dirty="0" smtClean="0"/>
              <a:t>system </a:t>
            </a:r>
            <a:r>
              <a:rPr lang="en-US" altLang="zh-TW" dirty="0"/>
              <a:t>that </a:t>
            </a:r>
            <a:r>
              <a:rPr lang="en-US" altLang="zh-TW" dirty="0" smtClean="0"/>
              <a:t>developed by </a:t>
            </a:r>
            <a:r>
              <a:rPr lang="en-US" altLang="zh-TW" dirty="0"/>
              <a:t>the </a:t>
            </a:r>
            <a:r>
              <a:rPr lang="en-US" altLang="zh-TW" dirty="0" err="1"/>
              <a:t>AMPLab</a:t>
            </a:r>
            <a:r>
              <a:rPr lang="en-US" altLang="zh-TW" dirty="0"/>
              <a:t> at </a:t>
            </a:r>
            <a:r>
              <a:rPr lang="en-US" altLang="zh-TW" dirty="0">
                <a:hlinkClick r:id="rId3" tooltip="UC Berkeley"/>
              </a:rPr>
              <a:t>UC Berkeley</a:t>
            </a:r>
            <a:r>
              <a:rPr lang="en-US" altLang="zh-TW" dirty="0" smtClean="0"/>
              <a:t>.</a:t>
            </a:r>
            <a:endParaRPr lang="en-US" altLang="zh-TW" dirty="0">
              <a:latin typeface="+mj-lt"/>
            </a:endParaRPr>
          </a:p>
          <a:p>
            <a:r>
              <a:rPr lang="en-US" altLang="zh-TW" dirty="0" smtClean="0">
                <a:latin typeface="+mj-lt"/>
              </a:rPr>
              <a:t>Why spark: </a:t>
            </a:r>
          </a:p>
          <a:p>
            <a:pPr lvl="1"/>
            <a:r>
              <a:rPr lang="en-US" altLang="zh-TW" dirty="0" smtClean="0">
                <a:latin typeface="+mj-lt"/>
              </a:rPr>
              <a:t>Fast :</a:t>
            </a:r>
            <a:r>
              <a:rPr lang="en-US" altLang="zh-TW" dirty="0"/>
              <a:t>Spark is an in-memory data-processing framework</a:t>
            </a:r>
            <a:endParaRPr lang="en-US" altLang="zh-TW" dirty="0" smtClean="0">
              <a:latin typeface="+mj-lt"/>
            </a:endParaRPr>
          </a:p>
          <a:p>
            <a:pPr lvl="1"/>
            <a:r>
              <a:rPr lang="en-US" altLang="zh-TW" dirty="0" smtClean="0">
                <a:latin typeface="+mj-lt"/>
              </a:rPr>
              <a:t>a framework support speed and batch processing</a:t>
            </a:r>
          </a:p>
          <a:p>
            <a:pPr lvl="2"/>
            <a:r>
              <a:rPr lang="en-US" altLang="zh-TW" dirty="0" smtClean="0">
                <a:latin typeface="+mj-lt"/>
              </a:rPr>
              <a:t>Iterative Algorithms</a:t>
            </a:r>
            <a:endParaRPr lang="zh-TW" altLang="en-US" dirty="0">
              <a:latin typeface="+mj-lt"/>
            </a:endParaRPr>
          </a:p>
          <a:p>
            <a:pPr lvl="2"/>
            <a:r>
              <a:rPr lang="en-US" altLang="zh-TW" dirty="0" smtClean="0">
                <a:latin typeface="+mj-lt"/>
              </a:rPr>
              <a:t>Relational Queries</a:t>
            </a:r>
            <a:endParaRPr lang="zh-TW" altLang="en-US" dirty="0">
              <a:latin typeface="+mj-lt"/>
            </a:endParaRPr>
          </a:p>
          <a:p>
            <a:pPr lvl="2"/>
            <a:r>
              <a:rPr lang="en-US" altLang="zh-TW" dirty="0" err="1" smtClean="0">
                <a:latin typeface="+mj-lt"/>
              </a:rPr>
              <a:t>MapReduce</a:t>
            </a:r>
            <a:endParaRPr lang="zh-TW" altLang="en-US" dirty="0">
              <a:latin typeface="+mj-lt"/>
            </a:endParaRPr>
          </a:p>
          <a:p>
            <a:pPr lvl="2"/>
            <a:r>
              <a:rPr lang="en-US" altLang="zh-TW" dirty="0" smtClean="0">
                <a:latin typeface="+mj-lt"/>
              </a:rPr>
              <a:t>Stream </a:t>
            </a:r>
            <a:r>
              <a:rPr lang="en-US" altLang="zh-TW" dirty="0">
                <a:latin typeface="+mj-lt"/>
              </a:rPr>
              <a:t>Processing</a:t>
            </a:r>
            <a:endParaRPr lang="en-US" altLang="zh-TW" dirty="0" smtClean="0">
              <a:latin typeface="+mj-lt"/>
            </a:endParaRPr>
          </a:p>
          <a:p>
            <a:endParaRPr lang="en-US" altLang="zh-TW" dirty="0" smtClean="0">
              <a:latin typeface="+mj-lt"/>
            </a:endParaRPr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9636" y="3198168"/>
            <a:ext cx="64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jolt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3213132"/>
            <a:ext cx="4968552" cy="3306160"/>
          </a:xfrm>
          <a:prstGeom prst="rect">
            <a:avLst/>
          </a:prstGeom>
        </p:spPr>
      </p:pic>
      <p:pic>
        <p:nvPicPr>
          <p:cNvPr id="9" name="內容版面配置區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437112" y="-3043963"/>
            <a:ext cx="5437112" cy="301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37823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52</a:t>
            </a:fld>
            <a:endParaRPr lang="zh-TW" altLang="zh-TW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9363000" cy="4572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Evaluation-</a:t>
            </a:r>
            <a:r>
              <a:rPr lang="en-US" altLang="zh-TW" dirty="0" err="1" smtClean="0"/>
              <a:t>Mesos</a:t>
            </a:r>
            <a:r>
              <a:rPr lang="en-US" altLang="zh-TW" dirty="0" smtClean="0"/>
              <a:t> for Resource management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512"/>
            <a:ext cx="6696744" cy="3366646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 err="1" smtClean="0">
                <a:latin typeface="+mj-lt"/>
              </a:rPr>
              <a:t>Mesos:</a:t>
            </a:r>
            <a:r>
              <a:rPr lang="en-US" altLang="zh-TW" dirty="0" err="1" smtClean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cluster manager that provides efficient resource isolation and sharing across distributed applications or </a:t>
            </a:r>
            <a:r>
              <a:rPr lang="en-US" altLang="zh-TW" dirty="0" smtClean="0"/>
              <a:t>frameworks.</a:t>
            </a:r>
          </a:p>
          <a:p>
            <a:endParaRPr lang="en-US" altLang="zh-TW" dirty="0" smtClean="0">
              <a:latin typeface="+mj-lt"/>
            </a:endParaRPr>
          </a:p>
          <a:p>
            <a:pPr lvl="1"/>
            <a:endParaRPr lang="en-US" altLang="zh-TW" dirty="0" smtClean="0">
              <a:latin typeface="+mj-lt"/>
            </a:endParaRPr>
          </a:p>
          <a:p>
            <a:endParaRPr lang="en-US" altLang="zh-TW" dirty="0" smtClean="0">
              <a:latin typeface="+mj-lt"/>
            </a:endParaRPr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390094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543800" cy="457200"/>
          </a:xfrm>
        </p:spPr>
        <p:txBody>
          <a:bodyPr/>
          <a:lstStyle/>
          <a:p>
            <a:r>
              <a:rPr lang="en-US" altLang="zh-TW" dirty="0" smtClean="0"/>
              <a:t>Evaluation-implement environment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53</a:t>
            </a:fld>
            <a:endParaRPr lang="zh-TW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82405"/>
              </p:ext>
            </p:extLst>
          </p:nvPr>
        </p:nvGraphicFramePr>
        <p:xfrm>
          <a:off x="323528" y="980728"/>
          <a:ext cx="5184576" cy="2016994"/>
        </p:xfrm>
        <a:graphic>
          <a:graphicData uri="http://schemas.openxmlformats.org/drawingml/2006/table">
            <a:tbl>
              <a:tblPr firstRow="1" bandRow="1"/>
              <a:tblGrid>
                <a:gridCol w="2592288"/>
                <a:gridCol w="2592288"/>
              </a:tblGrid>
              <a:tr h="1341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 Master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612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Notebook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MacBook Pro(Retina)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9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CPU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2.6 GHz Intel Core i5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(1 CPU/4Cores)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99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RAM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16 GB 1600 MHz DDR3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47739"/>
              </p:ext>
            </p:extLst>
          </p:nvPr>
        </p:nvGraphicFramePr>
        <p:xfrm>
          <a:off x="3656112" y="3501008"/>
          <a:ext cx="5184576" cy="2016994"/>
        </p:xfrm>
        <a:graphic>
          <a:graphicData uri="http://schemas.openxmlformats.org/drawingml/2006/table">
            <a:tbl>
              <a:tblPr firstRow="1" bandRow="1"/>
              <a:tblGrid>
                <a:gridCol w="2592288"/>
                <a:gridCol w="2592288"/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  <a:cs typeface="Gill Sans"/>
                        </a:rPr>
                        <a:t> Slave</a:t>
                      </a:r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j-lt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612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Notebook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MacBook Pro(Retina)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9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CPU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2.6 GHz Intel Core i5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(1 CPU/4Cores)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99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RAM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altLang="zh-TW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Gill Sans Light"/>
                        </a:rPr>
                        <a:t>8 GB 1600 MHz DDR3</a:t>
                      </a:r>
                      <a:endParaRPr lang="en-US" altLang="zh-TW" sz="16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Gill Sans Light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378229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Mesos</a:t>
            </a:r>
            <a:r>
              <a:rPr lang="en-US" altLang="zh-TW" dirty="0" smtClean="0"/>
              <a:t> -Resource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54</a:t>
            </a:fld>
            <a:endParaRPr lang="zh-TW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2" y="908720"/>
            <a:ext cx="7884368" cy="43465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80" y="3130995"/>
            <a:ext cx="7560840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04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</a:t>
            </a:r>
            <a:r>
              <a:rPr lang="en-US" altLang="zh-TW" dirty="0" err="1" smtClean="0"/>
              <a:t>Mesos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55</a:t>
            </a:fld>
            <a:endParaRPr lang="zh-TW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08720"/>
            <a:ext cx="8748464" cy="51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75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338664" cy="464096"/>
          </a:xfrm>
        </p:spPr>
        <p:txBody>
          <a:bodyPr/>
          <a:lstStyle/>
          <a:p>
            <a:r>
              <a:rPr lang="en-US" altLang="zh-TW" dirty="0" smtClean="0"/>
              <a:t>Spark on </a:t>
            </a:r>
            <a:r>
              <a:rPr lang="en-US" altLang="zh-TW" dirty="0" err="1" smtClean="0"/>
              <a:t>Mesos</a:t>
            </a:r>
            <a:r>
              <a:rPr lang="en-US" altLang="zh-TW" dirty="0" smtClean="0"/>
              <a:t> –Run Tasks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56</a:t>
            </a:fld>
            <a:endParaRPr lang="zh-TW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94186"/>
            <a:ext cx="8676456" cy="49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908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685800" y="838200"/>
            <a:ext cx="8062664" cy="5543128"/>
          </a:xfrm>
        </p:spPr>
        <p:txBody>
          <a:bodyPr/>
          <a:lstStyle/>
          <a:p>
            <a:r>
              <a:rPr lang="en-US" altLang="zh-TW" dirty="0"/>
              <a:t>This </a:t>
            </a:r>
            <a:r>
              <a:rPr lang="en-US" altLang="zh-TW" dirty="0" smtClean="0"/>
              <a:t>thesis present a itinerary </a:t>
            </a:r>
            <a:r>
              <a:rPr lang="en-US" altLang="zh-TW" dirty="0"/>
              <a:t>planning system </a:t>
            </a:r>
            <a:r>
              <a:rPr lang="en-US" altLang="zh-TW" dirty="0" smtClean="0"/>
              <a:t>combined </a:t>
            </a:r>
            <a:r>
              <a:rPr lang="en-US" altLang="zh-TW" dirty="0"/>
              <a:t>with </a:t>
            </a:r>
            <a:r>
              <a:rPr lang="en-US" altLang="zh-TW" dirty="0">
                <a:solidFill>
                  <a:srgbClr val="FF0000"/>
                </a:solidFill>
              </a:rPr>
              <a:t>dynamic </a:t>
            </a:r>
            <a:r>
              <a:rPr lang="en-US" altLang="zh-TW" dirty="0" smtClean="0">
                <a:solidFill>
                  <a:srgbClr val="FF0000"/>
                </a:solidFill>
              </a:rPr>
              <a:t>information </a:t>
            </a:r>
            <a:r>
              <a:rPr lang="en-US" altLang="zh-TW" dirty="0" smtClean="0"/>
              <a:t>for </a:t>
            </a:r>
            <a:r>
              <a:rPr lang="en-US" altLang="zh-TW" dirty="0" smtClean="0">
                <a:solidFill>
                  <a:srgbClr val="FF0000"/>
                </a:solidFill>
              </a:rPr>
              <a:t>the Taipei public transport network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57</a:t>
            </a:fld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42497433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延遲 14"/>
          <p:cNvSpPr>
            <a:spLocks noChangeArrowheads="1"/>
          </p:cNvSpPr>
          <p:nvPr/>
        </p:nvSpPr>
        <p:spPr bwMode="auto">
          <a:xfrm flipH="1">
            <a:off x="2606675" y="908720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536104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Future </a:t>
            </a:r>
            <a:r>
              <a:rPr lang="en-US" altLang="zh-TW" dirty="0" smtClean="0"/>
              <a:t>Work</a:t>
            </a:r>
            <a:endParaRPr lang="zh-TW" altLang="en-US" dirty="0"/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323528" y="838200"/>
            <a:ext cx="8424936" cy="5543128"/>
          </a:xfrm>
        </p:spPr>
        <p:txBody>
          <a:bodyPr/>
          <a:lstStyle/>
          <a:p>
            <a:r>
              <a:rPr lang="en-US" altLang="zh-TW" dirty="0" smtClean="0"/>
              <a:t>Extensions to other transportation modes as follows:</a:t>
            </a:r>
          </a:p>
          <a:p>
            <a:pPr lvl="1"/>
            <a:r>
              <a:rPr lang="en-US" altLang="zh-TW" dirty="0" smtClean="0"/>
              <a:t>Bicycle</a:t>
            </a:r>
          </a:p>
          <a:p>
            <a:pPr lvl="1"/>
            <a:r>
              <a:rPr lang="en-US" altLang="zh-TW" dirty="0" smtClean="0"/>
              <a:t>Rail</a:t>
            </a:r>
          </a:p>
          <a:p>
            <a:pPr lvl="1"/>
            <a:r>
              <a:rPr lang="en-US" altLang="zh-TW" dirty="0" smtClean="0"/>
              <a:t>High </a:t>
            </a:r>
            <a:r>
              <a:rPr lang="en-US" altLang="zh-TW" dirty="0"/>
              <a:t>Speed </a:t>
            </a:r>
            <a:r>
              <a:rPr lang="en-US" altLang="zh-TW" dirty="0" smtClean="0"/>
              <a:t>Rail</a:t>
            </a:r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nterCity </a:t>
            </a:r>
            <a:r>
              <a:rPr lang="en-US" altLang="zh-TW" dirty="0"/>
              <a:t>Bus </a:t>
            </a:r>
            <a:r>
              <a:rPr lang="en-US" altLang="zh-TW" dirty="0" smtClean="0"/>
              <a:t>System</a:t>
            </a:r>
            <a:endParaRPr lang="en-US" altLang="zh-TW" dirty="0"/>
          </a:p>
          <a:p>
            <a:r>
              <a:rPr lang="en-US" altLang="zh-TW" dirty="0" smtClean="0"/>
              <a:t>Consider more detail real-time information</a:t>
            </a:r>
          </a:p>
          <a:p>
            <a:pPr lvl="1"/>
            <a:r>
              <a:rPr lang="en-US" altLang="zh-TW" dirty="0" smtClean="0"/>
              <a:t>GPS location information for every bus</a:t>
            </a:r>
          </a:p>
          <a:p>
            <a:r>
              <a:rPr lang="en-US" altLang="zh-TW" dirty="0" smtClean="0"/>
              <a:t>Consider of the multi-criteria itinerary planning results</a:t>
            </a:r>
          </a:p>
          <a:p>
            <a:pPr lvl="1"/>
            <a:r>
              <a:rPr lang="en-US" altLang="zh-TW" dirty="0"/>
              <a:t>Model the fare and output the Minimum </a:t>
            </a:r>
            <a:r>
              <a:rPr lang="en-US" altLang="zh-TW" dirty="0" smtClean="0"/>
              <a:t>fare planning results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marL="457200" lvl="3" indent="0">
              <a:buNone/>
            </a:pPr>
            <a:endParaRPr lang="en-US" altLang="zh-TW" dirty="0" smtClean="0">
              <a:latin typeface="+mj-lt"/>
            </a:endParaRPr>
          </a:p>
        </p:txBody>
      </p:sp>
      <p:sp>
        <p:nvSpPr>
          <p:cNvPr id="5124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475454E-8957-4524-A4C7-E87B40AF9724}" type="slidenum">
              <a:rPr lang="zh-TW" altLang="zh-TW" smtClean="0"/>
              <a:pPr/>
              <a:t>58</a:t>
            </a:fld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5787195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534400" cy="457200"/>
          </a:xfrm>
        </p:spPr>
        <p:txBody>
          <a:bodyPr/>
          <a:lstStyle/>
          <a:p>
            <a:r>
              <a:rPr lang="en-US" altLang="zh-TW" dirty="0" smtClean="0"/>
              <a:t>Related Work-Taipei E-bus</a:t>
            </a:r>
            <a:r>
              <a:rPr lang="en-US" altLang="zh-TW" sz="2600" dirty="0" smtClean="0"/>
              <a:t> (2/3) </a:t>
            </a:r>
            <a:endParaRPr kumimoji="1"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/>
              <a:pPr>
                <a:defRPr/>
              </a:pPr>
              <a:t>6</a:t>
            </a:fld>
            <a:endParaRPr lang="zh-TW" altLang="zh-TW"/>
          </a:p>
        </p:txBody>
      </p:sp>
      <p:sp>
        <p:nvSpPr>
          <p:cNvPr id="13" name="圓角矩形 8"/>
          <p:cNvSpPr/>
          <p:nvPr/>
        </p:nvSpPr>
        <p:spPr bwMode="auto">
          <a:xfrm>
            <a:off x="251520" y="836712"/>
            <a:ext cx="3384376" cy="1008112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kumimoji="0"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User preferences(</a:t>
            </a:r>
            <a:r>
              <a:rPr kumimoji="0" lang="zh-TW" altLang="en-US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使用者偏好</a:t>
            </a:r>
            <a:r>
              <a:rPr kumimoji="0"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Modal Choice(</a:t>
            </a:r>
            <a:r>
              <a:rPr kumimoji="0"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運具選擇</a:t>
            </a: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Departure Time(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出發時間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Times New Roman"/>
              </a:rPr>
              <a:t>)</a:t>
            </a:r>
          </a:p>
          <a:p>
            <a:pPr marL="342900" indent="-342900">
              <a:buFont typeface="Arial"/>
              <a:buChar char="•"/>
              <a:defRPr/>
            </a:pPr>
            <a:endParaRPr kumimoji="0" lang="zh-TW" alt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</p:txBody>
      </p:sp>
      <p:sp>
        <p:nvSpPr>
          <p:cNvPr id="16" name="圓角矩形 8"/>
          <p:cNvSpPr/>
          <p:nvPr/>
        </p:nvSpPr>
        <p:spPr bwMode="auto">
          <a:xfrm>
            <a:off x="5220072" y="836712"/>
            <a:ext cx="3384376" cy="1008112"/>
          </a:xfrm>
          <a:prstGeom prst="round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Planning </a:t>
            </a:r>
            <a:r>
              <a:rPr lang="en-US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results (</a:t>
            </a:r>
            <a:r>
              <a:rPr lang="zh-TW" alt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規劃結果</a:t>
            </a:r>
            <a:r>
              <a:rPr lang="en-US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  <a:endParaRPr lang="en-US" altLang="zh-TW" sz="1600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  <a:p>
            <a:pPr marL="800100" lvl="1" indent="-342900">
              <a:buFont typeface="Arial"/>
              <a:buChar char="•"/>
              <a:defRPr/>
            </a:pP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Walking time(</a:t>
            </a:r>
            <a:r>
              <a:rPr kumimoji="0"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步行時間</a:t>
            </a:r>
            <a:r>
              <a:rPr kumimoji="0"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Travel Time(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旅行時間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Stop distance(</a:t>
            </a:r>
            <a:r>
              <a:rPr lang="zh-TW" altLang="en-US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站距</a:t>
            </a:r>
            <a:r>
              <a:rPr lang="en-US" altLang="zh-TW" sz="1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endParaRPr kumimoji="0" lang="en-US" altLang="zh-TW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  <a:p>
            <a:pPr lvl="1">
              <a:defRPr/>
            </a:pPr>
            <a:endParaRPr kumimoji="0" lang="en-US" altLang="zh-TW" sz="1400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  <a:p>
            <a:pPr marL="342900" indent="-342900">
              <a:buFont typeface="Arial"/>
              <a:buChar char="•"/>
              <a:defRPr/>
            </a:pPr>
            <a:endParaRPr kumimoji="0" lang="zh-TW" altLang="en-US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微軟正黑體" pitchFamily="34" charset="-120"/>
            </a:endParaRPr>
          </a:p>
        </p:txBody>
      </p:sp>
      <p:pic>
        <p:nvPicPr>
          <p:cNvPr id="3" name="圖片 2" descr="20140918_5284_travel_plan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" y="1916832"/>
            <a:ext cx="5400600" cy="4680520"/>
          </a:xfrm>
          <a:prstGeom prst="rect">
            <a:avLst/>
          </a:prstGeom>
        </p:spPr>
      </p:pic>
      <p:pic>
        <p:nvPicPr>
          <p:cNvPr id="5" name="圖片 4" descr="20140918_5284_travel_planning_resul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32944" r="10261" b="6884"/>
          <a:stretch/>
        </p:blipFill>
        <p:spPr>
          <a:xfrm>
            <a:off x="827584" y="2708920"/>
            <a:ext cx="7834656" cy="3438810"/>
          </a:xfrm>
          <a:prstGeom prst="rect">
            <a:avLst/>
          </a:prstGeom>
        </p:spPr>
      </p:pic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683926" y="5790802"/>
            <a:ext cx="7880350" cy="710011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 algn="l">
              <a:lnSpc>
                <a:spcPct val="120000"/>
              </a:lnSpc>
            </a:pPr>
            <a:r>
              <a: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Lack </a:t>
            </a:r>
            <a:r>
              <a:rPr lang="en-US" altLang="zh-TW" b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of dynamic information for Bus</a:t>
            </a:r>
            <a:endParaRPr lang="zh-TW" altLang="en-US" b="1" u="sng" dirty="0">
              <a:solidFill>
                <a:srgbClr val="FF66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03388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延遲 14"/>
          <p:cNvSpPr>
            <a:spLocks noChangeArrowheads="1"/>
          </p:cNvSpPr>
          <p:nvPr/>
        </p:nvSpPr>
        <p:spPr bwMode="auto">
          <a:xfrm flipH="1">
            <a:off x="2759075" y="1052736"/>
            <a:ext cx="6357938" cy="5143500"/>
          </a:xfrm>
          <a:prstGeom prst="flowChartDelay">
            <a:avLst/>
          </a:prstGeom>
          <a:gradFill rotWithShape="1">
            <a:gsLst>
              <a:gs pos="0">
                <a:schemeClr val="bg1">
                  <a:alpha val="60999"/>
                </a:schemeClr>
              </a:gs>
              <a:gs pos="100000">
                <a:srgbClr val="CCFF66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kumimoji="0"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66856" cy="392088"/>
          </a:xfrm>
        </p:spPr>
        <p:txBody>
          <a:bodyPr/>
          <a:lstStyle/>
          <a:p>
            <a:pPr marL="457200" indent="-457200"/>
            <a:r>
              <a:rPr lang="en-US" altLang="zh-TW" dirty="0" smtClean="0"/>
              <a:t>Related Work(3/3)</a:t>
            </a:r>
            <a:endParaRPr lang="en-US" altLang="zh-TW" dirty="0"/>
          </a:p>
        </p:txBody>
      </p:sp>
      <p:sp>
        <p:nvSpPr>
          <p:cNvPr id="137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010400" y="6453188"/>
            <a:ext cx="2133600" cy="244475"/>
          </a:xfrm>
          <a:prstGeom prst="rect">
            <a:avLst/>
          </a:prstGeom>
        </p:spPr>
        <p:txBody>
          <a:bodyPr/>
          <a:lstStyle/>
          <a:p>
            <a:fld id="{DC2580D2-56A5-4C6B-8A5B-0975B455C17B}" type="slidenum">
              <a:rPr lang="zh-TW" altLang="en-US"/>
              <a:pPr/>
              <a:t>7</a:t>
            </a:fld>
            <a:endParaRPr lang="en-US" altLang="zh-TW"/>
          </a:p>
        </p:txBody>
      </p:sp>
      <p:graphicFrame>
        <p:nvGraphicFramePr>
          <p:cNvPr id="720899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57426576"/>
              </p:ext>
            </p:extLst>
          </p:nvPr>
        </p:nvGraphicFramePr>
        <p:xfrm>
          <a:off x="179512" y="908718"/>
          <a:ext cx="8640962" cy="5287520"/>
        </p:xfrm>
        <a:graphic>
          <a:graphicData uri="http://schemas.openxmlformats.org/drawingml/2006/table">
            <a:tbl>
              <a:tblPr/>
              <a:tblGrid>
                <a:gridCol w="864096"/>
                <a:gridCol w="432048"/>
                <a:gridCol w="2376264"/>
                <a:gridCol w="1008112"/>
                <a:gridCol w="1080120"/>
                <a:gridCol w="1152128"/>
                <a:gridCol w="864096"/>
                <a:gridCol w="864098"/>
              </a:tblGrid>
              <a:tr h="800119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System Name</a:t>
                      </a:r>
                      <a:endParaRPr kumimoji="1" lang="zh-TW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# of Results</a:t>
                      </a:r>
                      <a:endParaRPr kumimoji="1" lang="zh-TW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Criteria</a:t>
                      </a:r>
                      <a:endParaRPr kumimoji="1" lang="zh-TW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Modal Type</a:t>
                      </a:r>
                      <a:endParaRPr kumimoji="1" lang="zh-TW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Timetable</a:t>
                      </a:r>
                      <a:endParaRPr kumimoji="1" lang="zh-TW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/>
                        </a:rPr>
                        <a:t>Dynamic Info.</a:t>
                      </a:r>
                      <a:endParaRPr kumimoji="1" lang="zh-TW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80011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/>
                        </a:rPr>
                        <a:t>Global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Google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Ti,D,W,Tr</a:t>
                      </a: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I,B,R,A,P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030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/>
                        </a:rPr>
                        <a:t>Asia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e-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iot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交通部運研所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Ti,Co,Tr</a:t>
                      </a: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I,R,A,P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</a:t>
                      </a: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119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標楷體" pitchFamily="65" charset="-12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Taipei Bus Information and Transit System(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北市公車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B,S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119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標楷體" pitchFamily="65" charset="-12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Tainan City Tour Guide System(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台南公車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Tr,D,W</a:t>
                      </a: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</a:t>
                      </a:r>
                      <a:endParaRPr kumimoji="1" lang="en-US" altLang="zh-TW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0014">
                <a:tc gridSpan="8"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M=Multi-results(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多方案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S=Single result(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單一方案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j-lt"/>
                        <a:ea typeface="微軟正黑體" panose="020B0604030504040204" pitchFamily="34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Tr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=Fewer Transfers(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最少轉乘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D=Short Distance(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最短距離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),W=Less Walking(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最少步行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Co=Minimum fare(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最少票價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Ti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=Most Fast(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最快到達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Wh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=Accessibility Devices(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無障礙設施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j-lt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E=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Itercity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 Bus(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城際客運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B=Bus(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公車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S=Subway(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地鐵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L=LRT(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輕軌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R=Rail(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鐵路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F=Ferry(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渡輪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P=Private Car(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私人汽車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A=air(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航空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j-lt"/>
                        <a:ea typeface="微軟正黑體" panose="020B0604030504040204" pitchFamily="34" charset="-12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○=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Condiser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有考量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，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X=Do not Consider(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未考量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j-lt"/>
                          <a:ea typeface="微軟正黑體" panose="020B0604030504040204" pitchFamily="34" charset="-120"/>
                          <a:cs typeface="Times New Roman" pitchFamily="18" charset="0"/>
                        </a:rPr>
                        <a:t>)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標楷體" pitchFamily="65" charset="-12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-3654503" y="371749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6072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346776" cy="4572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Problem Description-Definition(1/</a:t>
            </a:r>
            <a:r>
              <a:rPr lang="en-US" altLang="zh-TW" dirty="0"/>
              <a:t>4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B998616-02E1-4F9F-B169-CC0C15F776DC}" type="slidenum">
              <a:rPr lang="zh-TW" altLang="zh-TW" b="1" smtClean="0">
                <a:latin typeface="+mj-lt"/>
              </a:rPr>
              <a:pPr/>
              <a:t>8</a:t>
            </a:fld>
            <a:endParaRPr lang="zh-TW" altLang="zh-TW" b="1" smtClean="0">
              <a:latin typeface="+mj-lt"/>
            </a:endParaRPr>
          </a:p>
        </p:txBody>
      </p:sp>
      <p:cxnSp>
        <p:nvCxnSpPr>
          <p:cNvPr id="11" name="Straight Connector 190"/>
          <p:cNvCxnSpPr/>
          <p:nvPr/>
        </p:nvCxnSpPr>
        <p:spPr bwMode="auto">
          <a:xfrm>
            <a:off x="2915816" y="1700808"/>
            <a:ext cx="1047328" cy="0"/>
          </a:xfrm>
          <a:prstGeom prst="line">
            <a:avLst/>
          </a:prstGeom>
          <a:ln w="57150">
            <a:prstDash val="sysDot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91"/>
          <p:cNvCxnSpPr/>
          <p:nvPr/>
        </p:nvCxnSpPr>
        <p:spPr bwMode="auto">
          <a:xfrm>
            <a:off x="3995936" y="1700808"/>
            <a:ext cx="1175048" cy="12576"/>
          </a:xfrm>
          <a:prstGeom prst="line">
            <a:avLst/>
          </a:prstGeom>
          <a:ln w="57150">
            <a:prstDash val="sysDot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7" name="圖片 26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908720"/>
            <a:ext cx="1294324" cy="89263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7668344" y="177281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solidFill>
                  <a:schemeClr val="tx2"/>
                </a:solidFill>
                <a:latin typeface="+mj-lt"/>
              </a:rPr>
              <a:t>Origin</a:t>
            </a:r>
            <a:endParaRPr kumimoji="1" lang="zh-TW" altLang="en-US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0" name="圖片 29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5" y="5427108"/>
            <a:ext cx="931872" cy="1005214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1988175" y="599415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solidFill>
                  <a:schemeClr val="tx2"/>
                </a:solidFill>
                <a:latin typeface="+mj-lt"/>
              </a:rPr>
              <a:t>Destination</a:t>
            </a:r>
            <a:endParaRPr kumimoji="1" lang="zh-TW" altLang="en-US" sz="20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6153" name="群組 6152"/>
          <p:cNvGrpSpPr/>
          <p:nvPr/>
        </p:nvGrpSpPr>
        <p:grpSpPr>
          <a:xfrm>
            <a:off x="2195736" y="1626682"/>
            <a:ext cx="504056" cy="798743"/>
            <a:chOff x="3345592" y="2340909"/>
            <a:chExt cx="640080" cy="1045812"/>
          </a:xfrm>
        </p:grpSpPr>
        <p:cxnSp>
          <p:nvCxnSpPr>
            <p:cNvPr id="42" name="Straight Connector 192"/>
            <p:cNvCxnSpPr>
              <a:stCxn id="44" idx="0"/>
              <a:endCxn id="93" idx="1"/>
            </p:cNvCxnSpPr>
            <p:nvPr/>
          </p:nvCxnSpPr>
          <p:spPr bwMode="auto">
            <a:xfrm flipV="1">
              <a:off x="3574192" y="2340909"/>
              <a:ext cx="411480" cy="588612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Oval 201"/>
            <p:cNvSpPr/>
            <p:nvPr/>
          </p:nvSpPr>
          <p:spPr bwMode="auto">
            <a:xfrm>
              <a:off x="3345592" y="2929522"/>
              <a:ext cx="457200" cy="45719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2195736" y="2878370"/>
            <a:ext cx="360040" cy="2494846"/>
            <a:chOff x="1882552" y="2060848"/>
            <a:chExt cx="457200" cy="3048000"/>
          </a:xfrm>
          <a:solidFill>
            <a:srgbClr val="008000"/>
          </a:solidFill>
        </p:grpSpPr>
        <p:cxnSp>
          <p:nvCxnSpPr>
            <p:cNvPr id="52" name="Straight Connector 192"/>
            <p:cNvCxnSpPr>
              <a:stCxn id="54" idx="4"/>
              <a:endCxn id="55" idx="0"/>
            </p:cNvCxnSpPr>
            <p:nvPr/>
          </p:nvCxnSpPr>
          <p:spPr bwMode="auto">
            <a:xfrm rot="5400000">
              <a:off x="1692052" y="2937148"/>
              <a:ext cx="838200" cy="0"/>
            </a:xfrm>
            <a:prstGeom prst="line">
              <a:avLst/>
            </a:prstGeom>
            <a:grpFill/>
            <a:ln w="57150"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193"/>
            <p:cNvCxnSpPr>
              <a:stCxn id="55" idx="4"/>
              <a:endCxn id="56" idx="0"/>
            </p:cNvCxnSpPr>
            <p:nvPr/>
          </p:nvCxnSpPr>
          <p:spPr bwMode="auto">
            <a:xfrm rot="5400000">
              <a:off x="1692052" y="4232548"/>
              <a:ext cx="838200" cy="0"/>
            </a:xfrm>
            <a:prstGeom prst="line">
              <a:avLst/>
            </a:prstGeom>
            <a:grpFill/>
            <a:ln w="57150"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201"/>
            <p:cNvSpPr/>
            <p:nvPr/>
          </p:nvSpPr>
          <p:spPr bwMode="auto">
            <a:xfrm>
              <a:off x="1882552" y="2060848"/>
              <a:ext cx="457200" cy="457200"/>
            </a:xfrm>
            <a:prstGeom prst="ellipse">
              <a:avLst/>
            </a:prstGeom>
            <a:grpFill/>
            <a:ln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5" name="Oval 202"/>
            <p:cNvSpPr/>
            <p:nvPr/>
          </p:nvSpPr>
          <p:spPr bwMode="auto">
            <a:xfrm>
              <a:off x="1882552" y="3356248"/>
              <a:ext cx="457200" cy="457200"/>
            </a:xfrm>
            <a:prstGeom prst="ellipse">
              <a:avLst/>
            </a:prstGeom>
            <a:grpFill/>
            <a:ln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6" name="Oval 205"/>
            <p:cNvSpPr/>
            <p:nvPr/>
          </p:nvSpPr>
          <p:spPr bwMode="auto">
            <a:xfrm>
              <a:off x="1882552" y="4651648"/>
              <a:ext cx="457200" cy="457200"/>
            </a:xfrm>
            <a:prstGeom prst="ellipse">
              <a:avLst/>
            </a:prstGeom>
            <a:grpFill/>
            <a:ln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  <p:cxnSp>
        <p:nvCxnSpPr>
          <p:cNvPr id="69" name="Straight Connector 192"/>
          <p:cNvCxnSpPr>
            <a:stCxn id="44" idx="4"/>
            <a:endCxn id="54" idx="0"/>
          </p:cNvCxnSpPr>
          <p:nvPr/>
        </p:nvCxnSpPr>
        <p:spPr bwMode="auto">
          <a:xfrm>
            <a:off x="2375756" y="2425425"/>
            <a:ext cx="0" cy="452945"/>
          </a:xfrm>
          <a:prstGeom prst="line">
            <a:avLst/>
          </a:prstGeom>
          <a:solidFill>
            <a:srgbClr val="008000"/>
          </a:solidFill>
          <a:ln w="57150">
            <a:solidFill>
              <a:srgbClr val="008000"/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158" name="圖片 6157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0768"/>
            <a:ext cx="360039" cy="571827"/>
          </a:xfrm>
          <a:prstGeom prst="rect">
            <a:avLst/>
          </a:prstGeom>
        </p:spPr>
      </p:pic>
      <p:grpSp>
        <p:nvGrpSpPr>
          <p:cNvPr id="6161" name="群組 6160"/>
          <p:cNvGrpSpPr/>
          <p:nvPr/>
        </p:nvGrpSpPr>
        <p:grpSpPr>
          <a:xfrm rot="1061199">
            <a:off x="560498" y="5363111"/>
            <a:ext cx="631020" cy="345681"/>
            <a:chOff x="7020272" y="1587551"/>
            <a:chExt cx="631020" cy="345681"/>
          </a:xfrm>
        </p:grpSpPr>
        <p:pic>
          <p:nvPicPr>
            <p:cNvPr id="6160" name="圖片 6159" descr="imgres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2" t="8062" r="42712" b="51375"/>
            <a:stretch/>
          </p:blipFill>
          <p:spPr>
            <a:xfrm>
              <a:off x="7452320" y="1603951"/>
              <a:ext cx="198972" cy="329281"/>
            </a:xfrm>
            <a:prstGeom prst="rect">
              <a:avLst/>
            </a:prstGeom>
          </p:spPr>
        </p:pic>
        <p:pic>
          <p:nvPicPr>
            <p:cNvPr id="81" name="圖片 80" descr="imgres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2" t="8062" r="42712" b="51375"/>
            <a:stretch/>
          </p:blipFill>
          <p:spPr>
            <a:xfrm>
              <a:off x="7236296" y="1587551"/>
              <a:ext cx="198972" cy="329281"/>
            </a:xfrm>
            <a:prstGeom prst="rect">
              <a:avLst/>
            </a:prstGeom>
          </p:spPr>
        </p:pic>
        <p:pic>
          <p:nvPicPr>
            <p:cNvPr id="82" name="圖片 81" descr="imgres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2" t="8062" r="42712" b="51375"/>
            <a:stretch/>
          </p:blipFill>
          <p:spPr>
            <a:xfrm>
              <a:off x="7020272" y="1587551"/>
              <a:ext cx="198972" cy="329281"/>
            </a:xfrm>
            <a:prstGeom prst="rect">
              <a:avLst/>
            </a:prstGeom>
          </p:spPr>
        </p:pic>
      </p:grpSp>
      <p:grpSp>
        <p:nvGrpSpPr>
          <p:cNvPr id="6163" name="群組 6162"/>
          <p:cNvGrpSpPr/>
          <p:nvPr/>
        </p:nvGrpSpPr>
        <p:grpSpPr>
          <a:xfrm rot="19803522">
            <a:off x="6883160" y="2321249"/>
            <a:ext cx="820624" cy="273112"/>
            <a:chOff x="6804248" y="4725144"/>
            <a:chExt cx="820624" cy="273112"/>
          </a:xfrm>
        </p:grpSpPr>
        <p:pic>
          <p:nvPicPr>
            <p:cNvPr id="6162" name="圖片 6161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760" y="4725144"/>
              <a:ext cx="273112" cy="273112"/>
            </a:xfrm>
            <a:prstGeom prst="rect">
              <a:avLst/>
            </a:prstGeom>
          </p:spPr>
        </p:pic>
        <p:pic>
          <p:nvPicPr>
            <p:cNvPr id="85" name="圖片 84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4725144"/>
              <a:ext cx="273112" cy="273112"/>
            </a:xfrm>
            <a:prstGeom prst="rect">
              <a:avLst/>
            </a:prstGeom>
          </p:spPr>
        </p:pic>
        <p:pic>
          <p:nvPicPr>
            <p:cNvPr id="86" name="圖片 85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725144"/>
              <a:ext cx="273112" cy="273112"/>
            </a:xfrm>
            <a:prstGeom prst="rect">
              <a:avLst/>
            </a:prstGeom>
          </p:spPr>
        </p:pic>
      </p:grpSp>
      <p:pic>
        <p:nvPicPr>
          <p:cNvPr id="89" name="圖片 88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0768"/>
            <a:ext cx="360039" cy="571827"/>
          </a:xfrm>
          <a:prstGeom prst="rect">
            <a:avLst/>
          </a:prstGeom>
        </p:spPr>
      </p:pic>
      <p:pic>
        <p:nvPicPr>
          <p:cNvPr id="93" name="圖片 92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0768"/>
            <a:ext cx="360039" cy="571827"/>
          </a:xfrm>
          <a:prstGeom prst="rect">
            <a:avLst/>
          </a:prstGeom>
        </p:spPr>
      </p:pic>
      <p:cxnSp>
        <p:nvCxnSpPr>
          <p:cNvPr id="96" name="Straight Connector 191"/>
          <p:cNvCxnSpPr/>
          <p:nvPr/>
        </p:nvCxnSpPr>
        <p:spPr bwMode="auto">
          <a:xfrm>
            <a:off x="5148064" y="1700808"/>
            <a:ext cx="1175048" cy="12576"/>
          </a:xfrm>
          <a:prstGeom prst="line">
            <a:avLst/>
          </a:prstGeom>
          <a:ln w="57150">
            <a:prstDash val="sysDot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7" name="圖片 96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340768"/>
            <a:ext cx="360039" cy="571827"/>
          </a:xfrm>
          <a:prstGeom prst="rect">
            <a:avLst/>
          </a:prstGeom>
        </p:spPr>
      </p:pic>
      <p:sp>
        <p:nvSpPr>
          <p:cNvPr id="103" name="文字方塊 102"/>
          <p:cNvSpPr txBox="1"/>
          <p:nvPr/>
        </p:nvSpPr>
        <p:spPr>
          <a:xfrm>
            <a:off x="4079994" y="1976895"/>
            <a:ext cx="194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rgbClr val="0033CC"/>
                </a:solidFill>
              </a:rPr>
              <a:t>Route 225/R31</a:t>
            </a:r>
            <a:endParaRPr kumimoji="1" lang="zh-TW" altLang="en-US" sz="1800" dirty="0">
              <a:solidFill>
                <a:srgbClr val="0033CC"/>
              </a:solidFill>
            </a:endParaRPr>
          </a:p>
        </p:txBody>
      </p:sp>
      <p:grpSp>
        <p:nvGrpSpPr>
          <p:cNvPr id="104" name="群組 103"/>
          <p:cNvGrpSpPr/>
          <p:nvPr/>
        </p:nvGrpSpPr>
        <p:grpSpPr>
          <a:xfrm>
            <a:off x="6596652" y="1524206"/>
            <a:ext cx="820624" cy="273112"/>
            <a:chOff x="6804248" y="4725144"/>
            <a:chExt cx="820624" cy="273112"/>
          </a:xfrm>
        </p:grpSpPr>
        <p:pic>
          <p:nvPicPr>
            <p:cNvPr id="105" name="圖片 104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760" y="4725144"/>
              <a:ext cx="273112" cy="273112"/>
            </a:xfrm>
            <a:prstGeom prst="rect">
              <a:avLst/>
            </a:prstGeom>
          </p:spPr>
        </p:pic>
        <p:pic>
          <p:nvPicPr>
            <p:cNvPr id="106" name="圖片 105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4725144"/>
              <a:ext cx="273112" cy="273112"/>
            </a:xfrm>
            <a:prstGeom prst="rect">
              <a:avLst/>
            </a:prstGeom>
          </p:spPr>
        </p:pic>
        <p:pic>
          <p:nvPicPr>
            <p:cNvPr id="107" name="圖片 106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725144"/>
              <a:ext cx="273112" cy="273112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300379" y="2492896"/>
            <a:ext cx="6433439" cy="2660059"/>
            <a:chOff x="370809" y="2348880"/>
            <a:chExt cx="6433439" cy="2660059"/>
          </a:xfrm>
        </p:grpSpPr>
        <p:cxnSp>
          <p:nvCxnSpPr>
            <p:cNvPr id="108" name="Straight Connector 190"/>
            <p:cNvCxnSpPr/>
            <p:nvPr/>
          </p:nvCxnSpPr>
          <p:spPr bwMode="auto">
            <a:xfrm>
              <a:off x="3707904" y="2708920"/>
              <a:ext cx="1047328" cy="0"/>
            </a:xfrm>
            <a:prstGeom prst="line">
              <a:avLst/>
            </a:prstGeom>
            <a:ln w="57150">
              <a:solidFill>
                <a:srgbClr val="FF66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Connector 191"/>
            <p:cNvCxnSpPr/>
            <p:nvPr/>
          </p:nvCxnSpPr>
          <p:spPr bwMode="auto">
            <a:xfrm>
              <a:off x="4716016" y="2708920"/>
              <a:ext cx="887017" cy="12576"/>
            </a:xfrm>
            <a:prstGeom prst="line">
              <a:avLst/>
            </a:prstGeom>
            <a:ln w="57150">
              <a:solidFill>
                <a:srgbClr val="FF66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Connector 191"/>
            <p:cNvCxnSpPr/>
            <p:nvPr/>
          </p:nvCxnSpPr>
          <p:spPr bwMode="auto">
            <a:xfrm>
              <a:off x="5796136" y="2708920"/>
              <a:ext cx="887017" cy="12576"/>
            </a:xfrm>
            <a:prstGeom prst="line">
              <a:avLst/>
            </a:prstGeom>
            <a:ln w="57150">
              <a:solidFill>
                <a:srgbClr val="FF66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Connector 189"/>
            <p:cNvCxnSpPr/>
            <p:nvPr/>
          </p:nvCxnSpPr>
          <p:spPr bwMode="auto">
            <a:xfrm>
              <a:off x="2627784" y="2708920"/>
              <a:ext cx="990600" cy="0"/>
            </a:xfrm>
            <a:prstGeom prst="line">
              <a:avLst/>
            </a:prstGeom>
            <a:ln w="57150">
              <a:solidFill>
                <a:srgbClr val="FF66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" name="群組 3"/>
            <p:cNvGrpSpPr/>
            <p:nvPr/>
          </p:nvGrpSpPr>
          <p:grpSpPr>
            <a:xfrm>
              <a:off x="370809" y="2348880"/>
              <a:ext cx="6433439" cy="2660059"/>
              <a:chOff x="442816" y="2348880"/>
              <a:chExt cx="6433439" cy="2660059"/>
            </a:xfrm>
          </p:grpSpPr>
          <p:pic>
            <p:nvPicPr>
              <p:cNvPr id="110" name="圖片 109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8104" y="234888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11" name="圖片 110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9992" y="234888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12" name="圖片 111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234888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14" name="圖片 113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6216" y="234888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16" name="圖片 115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234888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22" name="圖片 121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816" y="3429000"/>
                <a:ext cx="360039" cy="571827"/>
              </a:xfrm>
              <a:prstGeom prst="rect">
                <a:avLst/>
              </a:prstGeom>
            </p:spPr>
          </p:pic>
          <p:pic>
            <p:nvPicPr>
              <p:cNvPr id="124" name="圖片 123" descr="stop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66" y="4437112"/>
                <a:ext cx="360039" cy="571827"/>
              </a:xfrm>
              <a:prstGeom prst="rect">
                <a:avLst/>
              </a:prstGeom>
            </p:spPr>
          </p:pic>
          <p:cxnSp>
            <p:nvCxnSpPr>
              <p:cNvPr id="125" name="Straight Connector 189"/>
              <p:cNvCxnSpPr>
                <a:endCxn id="122" idx="0"/>
              </p:cNvCxnSpPr>
              <p:nvPr/>
            </p:nvCxnSpPr>
            <p:spPr bwMode="auto">
              <a:xfrm>
                <a:off x="604344" y="2924944"/>
                <a:ext cx="18492" cy="504056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89"/>
              <p:cNvCxnSpPr/>
              <p:nvPr/>
            </p:nvCxnSpPr>
            <p:spPr bwMode="auto">
              <a:xfrm>
                <a:off x="621557" y="3933056"/>
                <a:ext cx="18492" cy="504056"/>
              </a:xfrm>
              <a:prstGeom prst="line">
                <a:avLst/>
              </a:prstGeom>
              <a:ln w="57150">
                <a:solidFill>
                  <a:srgbClr val="FF6600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文字方塊 132"/>
          <p:cNvSpPr txBox="1"/>
          <p:nvPr/>
        </p:nvSpPr>
        <p:spPr>
          <a:xfrm>
            <a:off x="3862930" y="31482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smtClean="0">
                <a:solidFill>
                  <a:srgbClr val="FF6600"/>
                </a:solidFill>
                <a:latin typeface="+mj-lt"/>
              </a:rPr>
              <a:t>Route 505</a:t>
            </a:r>
            <a:endParaRPr kumimoji="1" lang="zh-TW" altLang="en-US" sz="1800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134" name="內容版面配置區 2"/>
          <p:cNvSpPr>
            <a:spLocks noGrp="1"/>
          </p:cNvSpPr>
          <p:nvPr>
            <p:ph idx="1"/>
          </p:nvPr>
        </p:nvSpPr>
        <p:spPr>
          <a:xfrm>
            <a:off x="4357556" y="3929115"/>
            <a:ext cx="3238128" cy="2234952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TW" sz="2000" dirty="0" smtClean="0">
                <a:latin typeface="+mj-lt"/>
              </a:rPr>
              <a:t>Legend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lt"/>
              </a:rPr>
              <a:t>        MRT Station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lt"/>
              </a:rPr>
              <a:t>  </a:t>
            </a:r>
          </a:p>
          <a:p>
            <a:pPr marL="0" indent="0">
              <a:buNone/>
            </a:pPr>
            <a:r>
              <a:rPr lang="en-US" altLang="zh-TW" sz="2000" dirty="0">
                <a:latin typeface="+mj-lt"/>
              </a:rPr>
              <a:t> </a:t>
            </a:r>
            <a:r>
              <a:rPr lang="en-US" altLang="zh-TW" sz="2000" dirty="0" smtClean="0">
                <a:latin typeface="+mj-lt"/>
              </a:rPr>
              <a:t>       Bus Stop </a:t>
            </a:r>
          </a:p>
          <a:p>
            <a:endParaRPr lang="en-US" altLang="zh-TW" sz="2000" dirty="0" smtClean="0">
              <a:latin typeface="+mj-lt"/>
            </a:endParaRPr>
          </a:p>
          <a:p>
            <a:r>
              <a:rPr lang="en-US" altLang="zh-TW" sz="2000" dirty="0" smtClean="0">
                <a:latin typeface="+mj-lt"/>
              </a:rPr>
              <a:t>   Walkway</a:t>
            </a:r>
          </a:p>
        </p:txBody>
      </p:sp>
      <p:sp>
        <p:nvSpPr>
          <p:cNvPr id="136" name="Oval 201"/>
          <p:cNvSpPr/>
          <p:nvPr/>
        </p:nvSpPr>
        <p:spPr bwMode="auto">
          <a:xfrm>
            <a:off x="4499992" y="4362400"/>
            <a:ext cx="360040" cy="3168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37" name="圖片 136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010472"/>
            <a:ext cx="360039" cy="571827"/>
          </a:xfrm>
          <a:prstGeom prst="rect">
            <a:avLst/>
          </a:prstGeom>
        </p:spPr>
      </p:pic>
      <p:pic>
        <p:nvPicPr>
          <p:cNvPr id="138" name="圖片 137" descr="imgr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658544"/>
            <a:ext cx="504056" cy="504056"/>
          </a:xfrm>
          <a:prstGeom prst="rect">
            <a:avLst/>
          </a:prstGeom>
        </p:spPr>
      </p:pic>
      <p:pic>
        <p:nvPicPr>
          <p:cNvPr id="33" name="圖片 32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77" y="5013176"/>
            <a:ext cx="1307976" cy="980982"/>
          </a:xfrm>
          <a:prstGeom prst="rect">
            <a:avLst/>
          </a:prstGeom>
        </p:spPr>
      </p:pic>
      <p:sp>
        <p:nvSpPr>
          <p:cNvPr id="78" name="Oval 14"/>
          <p:cNvSpPr>
            <a:spLocks noChangeArrowheads="1"/>
          </p:cNvSpPr>
          <p:nvPr/>
        </p:nvSpPr>
        <p:spPr bwMode="auto">
          <a:xfrm>
            <a:off x="1867047" y="1139591"/>
            <a:ext cx="1411531" cy="1370925"/>
          </a:xfrm>
          <a:prstGeom prst="ellipse">
            <a:avLst/>
          </a:prstGeom>
          <a:solidFill>
            <a:srgbClr val="FFCCFF">
              <a:alpha val="12157"/>
            </a:srgbClr>
          </a:solidFill>
          <a:ln w="73660">
            <a:solidFill>
              <a:srgbClr val="FF0000">
                <a:alpha val="42000"/>
              </a:srgbClr>
            </a:solidFill>
            <a:prstDash val="sysDash"/>
            <a:round/>
            <a:headEnd/>
            <a:tailEnd/>
          </a:ln>
        </p:spPr>
        <p:txBody>
          <a:bodyPr anchor="ctr"/>
          <a:lstStyle/>
          <a:p>
            <a:endParaRPr lang="zh-TW" altLang="en-US" sz="1600" dirty="0">
              <a:solidFill>
                <a:srgbClr val="FF6600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1551381" y="764704"/>
            <a:ext cx="3380659" cy="74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TW" sz="1900" dirty="0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Plan </a:t>
            </a:r>
            <a:r>
              <a:rPr lang="en-US" altLang="zh-TW" sz="1900" dirty="0" err="1">
                <a:solidFill>
                  <a:srgbClr val="7030A0"/>
                </a:solidFill>
                <a:latin typeface="+mj-lt"/>
                <a:ea typeface="微軟正黑體" pitchFamily="34" charset="-120"/>
              </a:rPr>
              <a:t>B</a:t>
            </a:r>
            <a:r>
              <a:rPr lang="en-US" altLang="zh-TW" sz="1900" dirty="0" err="1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:Bus</a:t>
            </a:r>
            <a:r>
              <a:rPr lang="en-US" altLang="zh-TW" sz="1900" dirty="0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 transfer to MRT</a:t>
            </a:r>
            <a:endParaRPr lang="zh-TW" altLang="en-US" sz="1900" b="0" dirty="0">
              <a:solidFill>
                <a:srgbClr val="7030A0"/>
              </a:solidFill>
              <a:latin typeface="+mj-lt"/>
              <a:ea typeface="微軟正黑體" pitchFamily="34" charset="-120"/>
            </a:endParaRPr>
          </a:p>
        </p:txBody>
      </p:sp>
      <p:grpSp>
        <p:nvGrpSpPr>
          <p:cNvPr id="88" name="群組 87"/>
          <p:cNvGrpSpPr/>
          <p:nvPr/>
        </p:nvGrpSpPr>
        <p:grpSpPr>
          <a:xfrm rot="19803522">
            <a:off x="1980816" y="5574077"/>
            <a:ext cx="820624" cy="273112"/>
            <a:chOff x="6804248" y="4725144"/>
            <a:chExt cx="820624" cy="273112"/>
          </a:xfrm>
        </p:grpSpPr>
        <p:pic>
          <p:nvPicPr>
            <p:cNvPr id="90" name="圖片 89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760" y="4725144"/>
              <a:ext cx="273112" cy="273112"/>
            </a:xfrm>
            <a:prstGeom prst="rect">
              <a:avLst/>
            </a:prstGeom>
          </p:spPr>
        </p:pic>
        <p:pic>
          <p:nvPicPr>
            <p:cNvPr id="91" name="圖片 90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280" y="4725144"/>
              <a:ext cx="273112" cy="273112"/>
            </a:xfrm>
            <a:prstGeom prst="rect">
              <a:avLst/>
            </a:prstGeom>
          </p:spPr>
        </p:pic>
        <p:pic>
          <p:nvPicPr>
            <p:cNvPr id="92" name="圖片 91" descr="imgr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4725144"/>
              <a:ext cx="273112" cy="273112"/>
            </a:xfrm>
            <a:prstGeom prst="rect">
              <a:avLst/>
            </a:prstGeom>
          </p:spPr>
        </p:pic>
      </p:grpSp>
      <p:pic>
        <p:nvPicPr>
          <p:cNvPr id="95" name="圖片 94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54" y="2531996"/>
            <a:ext cx="360039" cy="571827"/>
          </a:xfrm>
          <a:prstGeom prst="rect">
            <a:avLst/>
          </a:prstGeom>
        </p:spPr>
      </p:pic>
      <p:pic>
        <p:nvPicPr>
          <p:cNvPr id="98" name="圖片 97" descr="stop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1" y="2531995"/>
            <a:ext cx="360039" cy="571827"/>
          </a:xfrm>
          <a:prstGeom prst="rect">
            <a:avLst/>
          </a:prstGeom>
        </p:spPr>
      </p:pic>
      <p:cxnSp>
        <p:nvCxnSpPr>
          <p:cNvPr id="99" name="Straight Connector 189"/>
          <p:cNvCxnSpPr/>
          <p:nvPr/>
        </p:nvCxnSpPr>
        <p:spPr bwMode="auto">
          <a:xfrm>
            <a:off x="1492875" y="2852936"/>
            <a:ext cx="990600" cy="0"/>
          </a:xfrm>
          <a:prstGeom prst="line">
            <a:avLst/>
          </a:prstGeom>
          <a:ln w="57150">
            <a:solidFill>
              <a:srgbClr val="FF66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Connector 189"/>
          <p:cNvCxnSpPr/>
          <p:nvPr/>
        </p:nvCxnSpPr>
        <p:spPr bwMode="auto">
          <a:xfrm>
            <a:off x="466820" y="2878370"/>
            <a:ext cx="990600" cy="0"/>
          </a:xfrm>
          <a:prstGeom prst="line">
            <a:avLst/>
          </a:prstGeom>
          <a:ln w="57150">
            <a:solidFill>
              <a:srgbClr val="FF66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1" name="Text Box 25"/>
          <p:cNvSpPr txBox="1">
            <a:spLocks noChangeArrowheads="1"/>
          </p:cNvSpPr>
          <p:nvPr/>
        </p:nvSpPr>
        <p:spPr bwMode="auto">
          <a:xfrm>
            <a:off x="35381" y="1988840"/>
            <a:ext cx="2305016" cy="74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TW" sz="1800" dirty="0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Plan </a:t>
            </a:r>
            <a:r>
              <a:rPr lang="en-US" altLang="zh-TW" sz="1800" dirty="0" err="1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A:Bus</a:t>
            </a:r>
            <a:r>
              <a:rPr lang="en-US" altLang="zh-TW" sz="1800" dirty="0" smtClean="0">
                <a:solidFill>
                  <a:srgbClr val="7030A0"/>
                </a:solidFill>
                <a:latin typeface="+mj-lt"/>
                <a:ea typeface="微軟正黑體" pitchFamily="34" charset="-120"/>
              </a:rPr>
              <a:t> Direct</a:t>
            </a:r>
            <a:endParaRPr lang="zh-TW" altLang="en-US" sz="1800" b="0" dirty="0">
              <a:solidFill>
                <a:srgbClr val="7030A0"/>
              </a:solidFill>
              <a:latin typeface="+mj-lt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55002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33" grpId="0"/>
      <p:bldP spid="78" grpId="0" animBg="1"/>
      <p:bldP spid="79" grpId="0"/>
      <p:bldP spid="101" grpId="0"/>
      <p:bldP spid="10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110316" cy="457200"/>
          </a:xfrm>
        </p:spPr>
        <p:txBody>
          <a:bodyPr/>
          <a:lstStyle/>
          <a:p>
            <a:r>
              <a:rPr lang="en-US" altLang="zh-TW" dirty="0"/>
              <a:t>Problem </a:t>
            </a:r>
            <a:r>
              <a:rPr lang="en-US" altLang="zh-TW" dirty="0" smtClean="0"/>
              <a:t>Description-Definition(2/4)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230E0-1ED2-4240-8F51-08815965066F}" type="slidenum">
              <a:rPr lang="zh-TW" altLang="zh-TW" smtClean="0">
                <a:latin typeface="+mj-lt"/>
              </a:rPr>
              <a:pPr>
                <a:defRPr/>
              </a:pPr>
              <a:t>9</a:t>
            </a:fld>
            <a:endParaRPr lang="zh-TW" altLang="zh-TW">
              <a:latin typeface="+mj-lt"/>
            </a:endParaRPr>
          </a:p>
        </p:txBody>
      </p:sp>
      <p:grpSp>
        <p:nvGrpSpPr>
          <p:cNvPr id="7" name="群組 34"/>
          <p:cNvGrpSpPr>
            <a:grpSpLocks/>
          </p:cNvGrpSpPr>
          <p:nvPr/>
        </p:nvGrpSpPr>
        <p:grpSpPr bwMode="auto">
          <a:xfrm>
            <a:off x="467544" y="1556792"/>
            <a:ext cx="8280920" cy="3744416"/>
            <a:chOff x="1785918" y="4094167"/>
            <a:chExt cx="6005935" cy="2335229"/>
          </a:xfrm>
        </p:grpSpPr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1785918" y="4094167"/>
              <a:ext cx="6005935" cy="2286016"/>
            </a:xfrm>
            <a:prstGeom prst="roundRect">
              <a:avLst>
                <a:gd name="adj" fmla="val 699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2967026" y="5254638"/>
              <a:ext cx="3492525" cy="2206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 rot="-2098751">
              <a:off x="6290325" y="4997305"/>
              <a:ext cx="1013492" cy="108661"/>
            </a:xfrm>
            <a:prstGeom prst="roundRect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 rot="-2098751">
              <a:off x="2235265" y="5547193"/>
              <a:ext cx="1013492" cy="108661"/>
            </a:xfrm>
            <a:prstGeom prst="roundRect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910927" y="5217919"/>
              <a:ext cx="337831" cy="329275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6120636" y="5175759"/>
              <a:ext cx="337831" cy="329275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1D528D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2235265" y="5766710"/>
              <a:ext cx="226314" cy="2206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7079690" y="4668030"/>
              <a:ext cx="226314" cy="2206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l"/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1897435" y="5965119"/>
              <a:ext cx="1102929" cy="46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Origin(s)</a:t>
              </a:r>
              <a:endParaRPr lang="zh-TW" altLang="en-US" sz="1600" dirty="0">
                <a:solidFill>
                  <a:srgbClr val="1D528D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6695641" y="4312414"/>
              <a:ext cx="1096212" cy="46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Destination(t)</a:t>
              </a:r>
              <a:endParaRPr lang="zh-TW" altLang="en-US" sz="1600" dirty="0">
                <a:solidFill>
                  <a:srgbClr val="1D528D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599403" y="4958771"/>
              <a:ext cx="901975" cy="46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Start </a:t>
              </a:r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Stop</a:t>
              </a:r>
              <a:endParaRPr lang="zh-TW" altLang="en-US" sz="1600" dirty="0">
                <a:solidFill>
                  <a:srgbClr val="1D528D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5907098" y="4942905"/>
              <a:ext cx="901975" cy="46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TW" sz="1600" dirty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End </a:t>
              </a:r>
              <a:r>
                <a:rPr lang="en-US" altLang="zh-TW" sz="1600" dirty="0" smtClean="0">
                  <a:solidFill>
                    <a:srgbClr val="1D528D"/>
                  </a:solidFill>
                  <a:latin typeface="+mj-lt"/>
                  <a:ea typeface="微軟正黑體" pitchFamily="34" charset="-120"/>
                </a:rPr>
                <a:t>Stop</a:t>
              </a:r>
              <a:endParaRPr lang="zh-TW" altLang="en-US" sz="1600" dirty="0">
                <a:solidFill>
                  <a:srgbClr val="1D528D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428993" y="5072073"/>
              <a:ext cx="2478105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031615" y="4802935"/>
              <a:ext cx="1428770" cy="46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20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Travel Plan </a:t>
              </a:r>
              <a:endParaRPr lang="zh-TW" altLang="en-US" sz="2000" b="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2124058" y="5218125"/>
              <a:ext cx="674692" cy="438153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6402401" y="4559308"/>
              <a:ext cx="452441" cy="32861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l">
                <a:defRPr/>
              </a:pPr>
              <a:endParaRPr lang="zh-TW" altLang="en-US" sz="2000">
                <a:latin typeface="+mj-lt"/>
                <a:ea typeface="微軟正黑體" pitchFamily="34" charset="-120"/>
              </a:endParaRP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2031847" y="5162492"/>
              <a:ext cx="758004" cy="46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walk</a:t>
              </a:r>
              <a:endParaRPr lang="zh-TW" altLang="en-US" sz="1600" b="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6177940" y="4475911"/>
              <a:ext cx="742163" cy="46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altLang="zh-TW" sz="1600" dirty="0" smtClean="0">
                  <a:solidFill>
                    <a:srgbClr val="C00000"/>
                  </a:solidFill>
                  <a:latin typeface="+mj-lt"/>
                  <a:ea typeface="微軟正黑體" pitchFamily="34" charset="-120"/>
                </a:rPr>
                <a:t>walk</a:t>
              </a:r>
              <a:endParaRPr lang="zh-TW" altLang="en-US" sz="1600" b="0" dirty="0">
                <a:solidFill>
                  <a:srgbClr val="C00000"/>
                </a:solidFill>
                <a:latin typeface="+mj-lt"/>
                <a:ea typeface="微軟正黑體" pitchFamily="34" charset="-12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2555776" y="4077072"/>
            <a:ext cx="3752614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  <a:defRPr/>
            </a:pPr>
            <a:r>
              <a:rPr lang="en-US" altLang="zh-TW" sz="2000" dirty="0" smtClean="0">
                <a:solidFill>
                  <a:schemeClr val="bg1"/>
                </a:solidFill>
                <a:latin typeface="+mj-lt"/>
                <a:ea typeface="微軟正黑體" pitchFamily="34" charset="-120"/>
              </a:rPr>
              <a:t>Walk Distance : </a:t>
            </a:r>
            <a:r>
              <a:rPr lang="en-US" altLang="zh-TW" sz="2000" dirty="0" err="1" smtClean="0">
                <a:solidFill>
                  <a:schemeClr val="bg1"/>
                </a:solidFill>
                <a:latin typeface="+mj-lt"/>
                <a:ea typeface="微軟正黑體" pitchFamily="34" charset="-120"/>
              </a:rPr>
              <a:t>Wd</a:t>
            </a:r>
            <a:endParaRPr lang="en-US" altLang="zh-TW" sz="2000" dirty="0" smtClean="0">
              <a:solidFill>
                <a:schemeClr val="bg1"/>
              </a:solidFill>
              <a:latin typeface="+mj-lt"/>
              <a:ea typeface="微軟正黑體" pitchFamily="34" charset="-120"/>
            </a:endParaRPr>
          </a:p>
          <a:p>
            <a:pPr marL="285750" indent="-285750" algn="l">
              <a:buFont typeface="Arial" charset="0"/>
              <a:buChar char="•"/>
              <a:defRPr/>
            </a:pPr>
            <a:r>
              <a:rPr lang="en-US" altLang="zh-TW" sz="2000" dirty="0" smtClean="0">
                <a:solidFill>
                  <a:schemeClr val="bg1"/>
                </a:solidFill>
                <a:latin typeface="+mj-lt"/>
                <a:ea typeface="微軟正黑體" pitchFamily="34" charset="-120"/>
              </a:rPr>
              <a:t>Number of Transfer &lt; </a:t>
            </a:r>
            <a:r>
              <a:rPr lang="en-US" altLang="zh-TW" sz="2000" dirty="0" err="1" smtClean="0">
                <a:solidFill>
                  <a:schemeClr val="bg1"/>
                </a:solidFill>
                <a:latin typeface="+mj-lt"/>
                <a:ea typeface="微軟正黑體" pitchFamily="34" charset="-120"/>
              </a:rPr>
              <a:t>Tr</a:t>
            </a:r>
            <a:endParaRPr lang="zh-TW" altLang="en-US" sz="2000" dirty="0">
              <a:solidFill>
                <a:schemeClr val="bg1"/>
              </a:solidFill>
              <a:latin typeface="+mj-lt"/>
              <a:ea typeface="微軟正黑體" pitchFamily="34" charset="-120"/>
            </a:endParaRP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3453269" y="3301678"/>
            <a:ext cx="453757" cy="487362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endParaRPr lang="zh-TW" altLang="en-US" sz="2000">
              <a:latin typeface="+mj-lt"/>
              <a:ea typeface="微軟正黑體" pitchFamily="34" charset="-120"/>
            </a:endParaRP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4916069" y="3301678"/>
            <a:ext cx="453757" cy="487362"/>
          </a:xfrm>
          <a:prstGeom prst="ellipse">
            <a:avLst/>
          </a:prstGeom>
          <a:solidFill>
            <a:srgbClr val="FFFFFF"/>
          </a:solidFill>
          <a:ln w="57150">
            <a:solidFill>
              <a:srgbClr val="1D528D"/>
            </a:solidFill>
            <a:round/>
            <a:headEnd/>
            <a:tailEnd/>
          </a:ln>
        </p:spPr>
        <p:txBody>
          <a:bodyPr anchor="ctr"/>
          <a:lstStyle/>
          <a:p>
            <a:pPr algn="l"/>
            <a:endParaRPr lang="zh-TW" altLang="en-US" sz="2000">
              <a:latin typeface="+mj-lt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71015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TSCorporate">
  <a:themeElements>
    <a:clrScheme name="">
      <a:dk1>
        <a:srgbClr val="336699"/>
      </a:dk1>
      <a:lt1>
        <a:srgbClr val="FFFFFF"/>
      </a:lt1>
      <a:dk2>
        <a:srgbClr val="000000"/>
      </a:dk2>
      <a:lt2>
        <a:srgbClr val="969696"/>
      </a:lt2>
      <a:accent1>
        <a:srgbClr val="C0C0C0"/>
      </a:accent1>
      <a:accent2>
        <a:srgbClr val="0066FF"/>
      </a:accent2>
      <a:accent3>
        <a:srgbClr val="FFFFFF"/>
      </a:accent3>
      <a:accent4>
        <a:srgbClr val="2A5682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ITTSCorpor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ITTSCorpor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TSCorpor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TSCorporate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TSCorpor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TSCorporate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TSCorpor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TSCorpor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102365</TotalTime>
  <Words>6075</Words>
  <Application>Microsoft Office PowerPoint</Application>
  <PresentationFormat>如螢幕大小 (4:3)</PresentationFormat>
  <Paragraphs>1471</Paragraphs>
  <Slides>58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76" baseType="lpstr">
      <vt:lpstr>Century Schoolbook</vt:lpstr>
      <vt:lpstr>CG Times</vt:lpstr>
      <vt:lpstr>Gill Sans</vt:lpstr>
      <vt:lpstr>Gill Sans Light</vt:lpstr>
      <vt:lpstr>굴림</vt:lpstr>
      <vt:lpstr>細明體</vt:lpstr>
      <vt:lpstr>微軟正黑體</vt:lpstr>
      <vt:lpstr>新細明體</vt:lpstr>
      <vt:lpstr>標楷體</vt:lpstr>
      <vt:lpstr>Arial</vt:lpstr>
      <vt:lpstr>Arial Narrow</vt:lpstr>
      <vt:lpstr>Cambria Math</vt:lpstr>
      <vt:lpstr>Constantia</vt:lpstr>
      <vt:lpstr>Footlight MT Light</vt:lpstr>
      <vt:lpstr>Symbol</vt:lpstr>
      <vt:lpstr>Times New Roman</vt:lpstr>
      <vt:lpstr>Wingdings</vt:lpstr>
      <vt:lpstr>ITTSCorporate</vt:lpstr>
      <vt:lpstr>論文研究 建置動態旅運規劃系統之研究 Research on Dynamic Itinerary Planning System</vt:lpstr>
      <vt:lpstr>Outline</vt:lpstr>
      <vt:lpstr>Introduction-Motivation (1/2)</vt:lpstr>
      <vt:lpstr>Introduction-Motivation (2/2)</vt:lpstr>
      <vt:lpstr>Related Work-Google(1/3) </vt:lpstr>
      <vt:lpstr>Related Work-Taipei E-bus (2/3) </vt:lpstr>
      <vt:lpstr>Related Work(3/3)</vt:lpstr>
      <vt:lpstr>Problem Description-Definition(1/4)</vt:lpstr>
      <vt:lpstr>Problem Description-Definition(2/4)</vt:lpstr>
      <vt:lpstr>Problem Description(3/4)</vt:lpstr>
      <vt:lpstr>Problem Description-Output w/ dynamic info.(4/4)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Methodology-Pregel</vt:lpstr>
      <vt:lpstr>PowerPoint 簡報</vt:lpstr>
      <vt:lpstr>PowerPoint 簡報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Example: SSSP – Parallel BFS in Pregel</vt:lpstr>
      <vt:lpstr>Implementation</vt:lpstr>
      <vt:lpstr>PowerPoint 簡報</vt:lpstr>
      <vt:lpstr>Algorithm Flow with dynamic info.</vt:lpstr>
      <vt:lpstr>Data Design</vt:lpstr>
      <vt:lpstr>Implementation-T-Vertex-Id coding rule</vt:lpstr>
      <vt:lpstr>Implementation-T-Vertex</vt:lpstr>
      <vt:lpstr>Implementation-T-Vertex</vt:lpstr>
      <vt:lpstr>PowerPoint 簡報</vt:lpstr>
      <vt:lpstr>PowerPoint 簡報</vt:lpstr>
      <vt:lpstr>PowerPoint 簡報</vt:lpstr>
      <vt:lpstr>PowerPoint 簡報</vt:lpstr>
      <vt:lpstr>PowerPoint 簡報</vt:lpstr>
      <vt:lpstr>Implementation-Partition Strategy</vt:lpstr>
      <vt:lpstr>Implementation Results</vt:lpstr>
      <vt:lpstr>Evaluation</vt:lpstr>
      <vt:lpstr>Evaluation</vt:lpstr>
      <vt:lpstr>Evaluation-Spark for Analysis Engine</vt:lpstr>
      <vt:lpstr>Evaluation-Mesos for Resource management</vt:lpstr>
      <vt:lpstr>Evaluation-implement environment</vt:lpstr>
      <vt:lpstr>Mesos -Resource</vt:lpstr>
      <vt:lpstr>Spark on Mesos </vt:lpstr>
      <vt:lpstr>Spark on Mesos –Run Tasks</vt:lpstr>
      <vt:lpstr>Conclusions</vt:lpstr>
      <vt:lpstr>Future Work</vt:lpstr>
    </vt:vector>
  </TitlesOfParts>
  <Manager>AllenChen</Manager>
  <Company>NCTU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NCTU</dc:title>
  <dc:creator>Frank Chen;AllenChen</dc:creator>
  <cp:lastModifiedBy>hcchen1113 chen</cp:lastModifiedBy>
  <cp:revision>1567</cp:revision>
  <cp:lastPrinted>2015-06-26T04:13:35Z</cp:lastPrinted>
  <dcterms:created xsi:type="dcterms:W3CDTF">2001-10-30T02:24:58Z</dcterms:created>
  <dcterms:modified xsi:type="dcterms:W3CDTF">2015-07-03T07:52:44Z</dcterms:modified>
</cp:coreProperties>
</file>